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69" r:id="rId2"/>
    <p:sldId id="325" r:id="rId3"/>
    <p:sldId id="257" r:id="rId4"/>
    <p:sldId id="326" r:id="rId5"/>
    <p:sldId id="306" r:id="rId6"/>
    <p:sldId id="307" r:id="rId7"/>
    <p:sldId id="289" r:id="rId8"/>
    <p:sldId id="327"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3" r:id="rId22"/>
    <p:sldId id="305" r:id="rId23"/>
    <p:sldId id="304" r:id="rId24"/>
    <p:sldId id="268" r:id="rId2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63182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26365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895475"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5273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3159125" algn="l" defTabSz="1263015"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790950" algn="l" defTabSz="1263015"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422775" algn="l" defTabSz="1263015"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5054600" algn="l" defTabSz="1263015"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6">
          <p15:clr>
            <a:srgbClr val="A4A3A4"/>
          </p15:clr>
        </p15:guide>
        <p15:guide id="2" pos="38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D18"/>
    <a:srgbClr val="FF66FF"/>
    <a:srgbClr val="C0C3C8"/>
    <a:srgbClr val="BABDC2"/>
    <a:srgbClr val="BCE8F2"/>
    <a:srgbClr val="007DA4"/>
    <a:srgbClr val="4EC3DE"/>
    <a:srgbClr val="30B8D8"/>
    <a:srgbClr val="16BCB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autoAdjust="0"/>
    <p:restoredTop sz="81030" autoAdjust="0"/>
  </p:normalViewPr>
  <p:slideViewPr>
    <p:cSldViewPr>
      <p:cViewPr>
        <p:scale>
          <a:sx n="100" d="100"/>
          <a:sy n="100" d="100"/>
        </p:scale>
        <p:origin x="1428" y="-174"/>
      </p:cViewPr>
      <p:guideLst>
        <p:guide orient="horz" pos="36"/>
        <p:guide pos="3809"/>
      </p:guideLst>
    </p:cSldViewPr>
  </p:slideViewPr>
  <p:notesTextViewPr>
    <p:cViewPr>
      <p:scale>
        <a:sx n="66" d="100"/>
        <a:sy n="66" d="100"/>
      </p:scale>
      <p:origin x="0" y="0"/>
    </p:cViewPr>
  </p:notesTextViewPr>
  <p:sorterViewPr>
    <p:cViewPr>
      <p:scale>
        <a:sx n="150" d="100"/>
        <a:sy n="150" d="100"/>
      </p:scale>
      <p:origin x="0" y="208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04BE77D-1EDC-4F6F-8CC8-27B311086800}" type="datetimeFigureOut">
              <a:rPr lang="zh-CN" altLang="en-US"/>
              <a:t>2018/7/23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418EEC9-1412-4412-AF2B-792AAB5333BB}" type="slidenum">
              <a:rPr lang="zh-CN" altLang="en-US"/>
              <a:t>‹#›</a:t>
            </a:fld>
            <a:endParaRPr lang="zh-CN" altLang="en-US"/>
          </a:p>
        </p:txBody>
      </p:sp>
    </p:spTree>
    <p:extLst>
      <p:ext uri="{BB962C8B-B14F-4D97-AF65-F5344CB8AC3E}">
        <p14:creationId xmlns:p14="http://schemas.microsoft.com/office/powerpoint/2010/main" val="29355304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60" kern="1200">
        <a:solidFill>
          <a:schemeClr val="tx1"/>
        </a:solidFill>
        <a:latin typeface="+mn-lt"/>
        <a:ea typeface="+mn-ea"/>
        <a:cs typeface="+mn-cs"/>
      </a:defRPr>
    </a:lvl1pPr>
    <a:lvl2pPr marL="631825" algn="l" rtl="0" eaLnBrk="0" fontAlgn="base" hangingPunct="0">
      <a:spcBef>
        <a:spcPct val="30000"/>
      </a:spcBef>
      <a:spcAft>
        <a:spcPct val="0"/>
      </a:spcAft>
      <a:defRPr sz="1660" kern="1200">
        <a:solidFill>
          <a:schemeClr val="tx1"/>
        </a:solidFill>
        <a:latin typeface="+mn-lt"/>
        <a:ea typeface="+mn-ea"/>
        <a:cs typeface="+mn-cs"/>
      </a:defRPr>
    </a:lvl2pPr>
    <a:lvl3pPr marL="1263650" algn="l" rtl="0" eaLnBrk="0" fontAlgn="base" hangingPunct="0">
      <a:spcBef>
        <a:spcPct val="30000"/>
      </a:spcBef>
      <a:spcAft>
        <a:spcPct val="0"/>
      </a:spcAft>
      <a:defRPr sz="1660" kern="1200">
        <a:solidFill>
          <a:schemeClr val="tx1"/>
        </a:solidFill>
        <a:latin typeface="+mn-lt"/>
        <a:ea typeface="+mn-ea"/>
        <a:cs typeface="+mn-cs"/>
      </a:defRPr>
    </a:lvl3pPr>
    <a:lvl4pPr marL="1895475" algn="l" rtl="0" eaLnBrk="0" fontAlgn="base" hangingPunct="0">
      <a:spcBef>
        <a:spcPct val="30000"/>
      </a:spcBef>
      <a:spcAft>
        <a:spcPct val="0"/>
      </a:spcAft>
      <a:defRPr sz="1660" kern="1200">
        <a:solidFill>
          <a:schemeClr val="tx1"/>
        </a:solidFill>
        <a:latin typeface="+mn-lt"/>
        <a:ea typeface="+mn-ea"/>
        <a:cs typeface="+mn-cs"/>
      </a:defRPr>
    </a:lvl4pPr>
    <a:lvl5pPr marL="2527300" algn="l" rtl="0" eaLnBrk="0" fontAlgn="base" hangingPunct="0">
      <a:spcBef>
        <a:spcPct val="30000"/>
      </a:spcBef>
      <a:spcAft>
        <a:spcPct val="0"/>
      </a:spcAft>
      <a:defRPr sz="1660" kern="1200">
        <a:solidFill>
          <a:schemeClr val="tx1"/>
        </a:solidFill>
        <a:latin typeface="+mn-lt"/>
        <a:ea typeface="+mn-ea"/>
        <a:cs typeface="+mn-cs"/>
      </a:defRPr>
    </a:lvl5pPr>
    <a:lvl6pPr marL="3159125" algn="l" defTabSz="1263015" rtl="0" eaLnBrk="1" latinLnBrk="0" hangingPunct="1">
      <a:defRPr sz="1660" kern="1200">
        <a:solidFill>
          <a:schemeClr val="tx1"/>
        </a:solidFill>
        <a:latin typeface="+mn-lt"/>
        <a:ea typeface="+mn-ea"/>
        <a:cs typeface="+mn-cs"/>
      </a:defRPr>
    </a:lvl6pPr>
    <a:lvl7pPr marL="3790950" algn="l" defTabSz="1263015" rtl="0" eaLnBrk="1" latinLnBrk="0" hangingPunct="1">
      <a:defRPr sz="1660" kern="1200">
        <a:solidFill>
          <a:schemeClr val="tx1"/>
        </a:solidFill>
        <a:latin typeface="+mn-lt"/>
        <a:ea typeface="+mn-ea"/>
        <a:cs typeface="+mn-cs"/>
      </a:defRPr>
    </a:lvl7pPr>
    <a:lvl8pPr marL="4422775" algn="l" defTabSz="1263015" rtl="0" eaLnBrk="1" latinLnBrk="0" hangingPunct="1">
      <a:defRPr sz="1660" kern="1200">
        <a:solidFill>
          <a:schemeClr val="tx1"/>
        </a:solidFill>
        <a:latin typeface="+mn-lt"/>
        <a:ea typeface="+mn-ea"/>
        <a:cs typeface="+mn-cs"/>
      </a:defRPr>
    </a:lvl8pPr>
    <a:lvl9pPr marL="5054600" algn="l" defTabSz="1263015" rtl="0" eaLnBrk="1" latinLnBrk="0" hangingPunct="1">
      <a:defRPr sz="16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F01D6C4-FDE1-4202-8200-A0E8B28A5C78}" type="slidenum">
              <a:rPr lang="zh-CN" altLang="en-US" smtClean="0"/>
              <a:t>1</a:t>
            </a:fld>
            <a:endParaRPr lang="zh-CN" altLang="en-US" smtClean="0"/>
          </a:p>
        </p:txBody>
      </p:sp>
    </p:spTree>
    <p:extLst>
      <p:ext uri="{BB962C8B-B14F-4D97-AF65-F5344CB8AC3E}">
        <p14:creationId xmlns:p14="http://schemas.microsoft.com/office/powerpoint/2010/main" val="174327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10</a:t>
            </a:fld>
            <a:endParaRPr lang="zh-CN" altLang="en-US" smtClean="0"/>
          </a:p>
        </p:txBody>
      </p:sp>
    </p:spTree>
    <p:extLst>
      <p:ext uri="{BB962C8B-B14F-4D97-AF65-F5344CB8AC3E}">
        <p14:creationId xmlns:p14="http://schemas.microsoft.com/office/powerpoint/2010/main" val="2199972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11</a:t>
            </a:fld>
            <a:endParaRPr lang="zh-CN" altLang="en-US" smtClean="0"/>
          </a:p>
        </p:txBody>
      </p:sp>
    </p:spTree>
    <p:extLst>
      <p:ext uri="{BB962C8B-B14F-4D97-AF65-F5344CB8AC3E}">
        <p14:creationId xmlns:p14="http://schemas.microsoft.com/office/powerpoint/2010/main" val="2891035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12</a:t>
            </a:fld>
            <a:endParaRPr lang="zh-CN" altLang="en-US" smtClean="0"/>
          </a:p>
        </p:txBody>
      </p:sp>
    </p:spTree>
    <p:extLst>
      <p:ext uri="{BB962C8B-B14F-4D97-AF65-F5344CB8AC3E}">
        <p14:creationId xmlns:p14="http://schemas.microsoft.com/office/powerpoint/2010/main" val="2580712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13</a:t>
            </a:fld>
            <a:endParaRPr lang="zh-CN" altLang="en-US" smtClean="0"/>
          </a:p>
        </p:txBody>
      </p:sp>
    </p:spTree>
    <p:extLst>
      <p:ext uri="{BB962C8B-B14F-4D97-AF65-F5344CB8AC3E}">
        <p14:creationId xmlns:p14="http://schemas.microsoft.com/office/powerpoint/2010/main" val="222859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14</a:t>
            </a:fld>
            <a:endParaRPr lang="zh-CN" altLang="en-US" smtClean="0"/>
          </a:p>
        </p:txBody>
      </p:sp>
    </p:spTree>
    <p:extLst>
      <p:ext uri="{BB962C8B-B14F-4D97-AF65-F5344CB8AC3E}">
        <p14:creationId xmlns:p14="http://schemas.microsoft.com/office/powerpoint/2010/main" val="2170533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15</a:t>
            </a:fld>
            <a:endParaRPr lang="zh-CN" altLang="en-US" smtClean="0"/>
          </a:p>
        </p:txBody>
      </p:sp>
    </p:spTree>
    <p:extLst>
      <p:ext uri="{BB962C8B-B14F-4D97-AF65-F5344CB8AC3E}">
        <p14:creationId xmlns:p14="http://schemas.microsoft.com/office/powerpoint/2010/main" val="2555448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16</a:t>
            </a:fld>
            <a:endParaRPr lang="zh-CN" altLang="en-US" smtClean="0"/>
          </a:p>
        </p:txBody>
      </p:sp>
    </p:spTree>
    <p:extLst>
      <p:ext uri="{BB962C8B-B14F-4D97-AF65-F5344CB8AC3E}">
        <p14:creationId xmlns:p14="http://schemas.microsoft.com/office/powerpoint/2010/main" val="4169062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17</a:t>
            </a:fld>
            <a:endParaRPr lang="zh-CN" altLang="en-US" smtClean="0"/>
          </a:p>
        </p:txBody>
      </p:sp>
    </p:spTree>
    <p:extLst>
      <p:ext uri="{BB962C8B-B14F-4D97-AF65-F5344CB8AC3E}">
        <p14:creationId xmlns:p14="http://schemas.microsoft.com/office/powerpoint/2010/main" val="92204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18</a:t>
            </a:fld>
            <a:endParaRPr lang="zh-CN" altLang="en-US" smtClean="0"/>
          </a:p>
        </p:txBody>
      </p:sp>
    </p:spTree>
    <p:extLst>
      <p:ext uri="{BB962C8B-B14F-4D97-AF65-F5344CB8AC3E}">
        <p14:creationId xmlns:p14="http://schemas.microsoft.com/office/powerpoint/2010/main" val="1082370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19</a:t>
            </a:fld>
            <a:endParaRPr lang="zh-CN" altLang="en-US" smtClean="0"/>
          </a:p>
        </p:txBody>
      </p:sp>
    </p:spTree>
    <p:extLst>
      <p:ext uri="{BB962C8B-B14F-4D97-AF65-F5344CB8AC3E}">
        <p14:creationId xmlns:p14="http://schemas.microsoft.com/office/powerpoint/2010/main" val="1457749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944B3FD-0249-4656-AAB6-051ED876A082}" type="slidenum">
              <a:rPr lang="zh-CN" altLang="en-US" smtClean="0"/>
              <a:t>2</a:t>
            </a:fld>
            <a:endParaRPr lang="zh-CN" altLang="en-US" smtClean="0"/>
          </a:p>
        </p:txBody>
      </p:sp>
    </p:spTree>
    <p:extLst>
      <p:ext uri="{BB962C8B-B14F-4D97-AF65-F5344CB8AC3E}">
        <p14:creationId xmlns:p14="http://schemas.microsoft.com/office/powerpoint/2010/main" val="220543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20</a:t>
            </a:fld>
            <a:endParaRPr lang="zh-CN" altLang="en-US" smtClean="0"/>
          </a:p>
        </p:txBody>
      </p:sp>
    </p:spTree>
    <p:extLst>
      <p:ext uri="{BB962C8B-B14F-4D97-AF65-F5344CB8AC3E}">
        <p14:creationId xmlns:p14="http://schemas.microsoft.com/office/powerpoint/2010/main" val="2527064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21</a:t>
            </a:fld>
            <a:endParaRPr lang="zh-CN" altLang="en-US" smtClean="0"/>
          </a:p>
        </p:txBody>
      </p:sp>
    </p:spTree>
    <p:extLst>
      <p:ext uri="{BB962C8B-B14F-4D97-AF65-F5344CB8AC3E}">
        <p14:creationId xmlns:p14="http://schemas.microsoft.com/office/powerpoint/2010/main" val="2388668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22</a:t>
            </a:fld>
            <a:endParaRPr lang="zh-CN" altLang="en-US" smtClean="0"/>
          </a:p>
        </p:txBody>
      </p:sp>
    </p:spTree>
    <p:extLst>
      <p:ext uri="{BB962C8B-B14F-4D97-AF65-F5344CB8AC3E}">
        <p14:creationId xmlns:p14="http://schemas.microsoft.com/office/powerpoint/2010/main" val="66803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23</a:t>
            </a:fld>
            <a:endParaRPr lang="zh-CN" altLang="en-US" smtClean="0"/>
          </a:p>
        </p:txBody>
      </p:sp>
    </p:spTree>
    <p:extLst>
      <p:ext uri="{BB962C8B-B14F-4D97-AF65-F5344CB8AC3E}">
        <p14:creationId xmlns:p14="http://schemas.microsoft.com/office/powerpoint/2010/main" val="880063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4F46579-E784-4299-B850-5AC640119D0C}" type="slidenum">
              <a:rPr lang="zh-CN" altLang="en-US" smtClean="0"/>
              <a:t>24</a:t>
            </a:fld>
            <a:endParaRPr lang="zh-CN" altLang="en-US" smtClean="0"/>
          </a:p>
        </p:txBody>
      </p:sp>
    </p:spTree>
    <p:extLst>
      <p:ext uri="{BB962C8B-B14F-4D97-AF65-F5344CB8AC3E}">
        <p14:creationId xmlns:p14="http://schemas.microsoft.com/office/powerpoint/2010/main" val="4118251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1EEF6D3-8FDF-4DCC-923E-153CDE91857E}" type="slidenum">
              <a:rPr lang="zh-CN" altLang="en-US" smtClean="0"/>
              <a:t>3</a:t>
            </a:fld>
            <a:endParaRPr lang="zh-CN" altLang="en-US" smtClean="0"/>
          </a:p>
        </p:txBody>
      </p:sp>
    </p:spTree>
    <p:extLst>
      <p:ext uri="{BB962C8B-B14F-4D97-AF65-F5344CB8AC3E}">
        <p14:creationId xmlns:p14="http://schemas.microsoft.com/office/powerpoint/2010/main" val="4004734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944B3FD-0249-4656-AAB6-051ED876A082}" type="slidenum">
              <a:rPr lang="zh-CN" altLang="en-US" smtClean="0"/>
              <a:t>4</a:t>
            </a:fld>
            <a:endParaRPr lang="zh-CN" altLang="en-US" smtClean="0"/>
          </a:p>
        </p:txBody>
      </p:sp>
    </p:spTree>
    <p:extLst>
      <p:ext uri="{BB962C8B-B14F-4D97-AF65-F5344CB8AC3E}">
        <p14:creationId xmlns:p14="http://schemas.microsoft.com/office/powerpoint/2010/main" val="961766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t>基于挑战赛提出的分析任务，我们设计的 TIVis 可视分析系统由基础模块和可弹出的个人信息模块组成。基础模块用于探究部门（或小团体）内部结构和正常的工作模式。</a:t>
            </a:r>
          </a:p>
          <a:p>
            <a:r>
              <a:rPr lang="zh-CN" altLang="en-US" dirty="0" smtClean="0"/>
              <a:t>节点连接图：展示部门邮件往来。</a:t>
            </a:r>
          </a:p>
          <a:p>
            <a:r>
              <a:rPr lang="zh-CN" altLang="en-US" dirty="0" smtClean="0"/>
              <a:t>树形图：展示公司的组织结构。</a:t>
            </a:r>
          </a:p>
          <a:p>
            <a:r>
              <a:rPr lang="zh-CN" altLang="en-US" dirty="0" smtClean="0"/>
              <a:t>平行坐标图：分析不同部门登录日志和 TCPLOG 日志的差异。</a:t>
            </a:r>
          </a:p>
          <a:p>
            <a:r>
              <a:rPr lang="zh-CN" altLang="en-US" dirty="0" smtClean="0"/>
              <a:t>时序热力图：提供公司全体员工的30 天的上下班的区间段的概览。</a:t>
            </a:r>
          </a:p>
          <a:p>
            <a:r>
              <a:rPr lang="zh-CN" altLang="en-US" dirty="0" smtClean="0"/>
              <a:t>日历图展示部门每天的上班人数；柱形图用于展示上下班时间段的分布情况；文字云展示部门常见邮件主题；水波柱形图展示部门的考勤情况。</a:t>
            </a:r>
            <a:endParaRPr lang="en-US" altLang="zh-CN" dirty="0" smtClean="0"/>
          </a:p>
          <a:p>
            <a:pPr marL="342900" indent="-342900">
              <a:buFont typeface="Wingdings" panose="05000000000000000000" pitchFamily="2" charset="2"/>
              <a:buChar char="l"/>
            </a:pPr>
            <a:r>
              <a:rPr lang="zh-CN" altLang="en-US" sz="1600" dirty="0" smtClean="0">
                <a:latin typeface="+mn-ea"/>
                <a:ea typeface="+mn-ea"/>
                <a:sym typeface="+mn-ea"/>
              </a:rPr>
              <a:t>时序热力图展示公司全体员工的</a:t>
            </a:r>
            <a:r>
              <a:rPr lang="en-US" altLang="zh-CN" sz="1600" dirty="0" smtClean="0">
                <a:latin typeface="+mn-ea"/>
                <a:ea typeface="+mn-ea"/>
                <a:sym typeface="+mn-ea"/>
              </a:rPr>
              <a:t>30</a:t>
            </a:r>
            <a:r>
              <a:rPr lang="zh-CN" altLang="en-US" sz="1600" dirty="0" smtClean="0">
                <a:latin typeface="+mn-ea"/>
                <a:ea typeface="+mn-ea"/>
                <a:sym typeface="+mn-ea"/>
              </a:rPr>
              <a:t>天的上下班的区间段；</a:t>
            </a:r>
            <a:endParaRPr lang="zh-CN" altLang="en-US" sz="1600" dirty="0" smtClean="0">
              <a:latin typeface="+mn-ea"/>
              <a:ea typeface="+mn-ea"/>
            </a:endParaRPr>
          </a:p>
          <a:p>
            <a:pPr marL="342900" indent="-342900">
              <a:buFont typeface="Wingdings" panose="05000000000000000000" pitchFamily="2" charset="2"/>
              <a:buChar char="l"/>
            </a:pPr>
            <a:r>
              <a:rPr lang="zh-CN" altLang="en-US" sz="1600" dirty="0" smtClean="0">
                <a:latin typeface="+mn-ea"/>
                <a:ea typeface="+mn-ea"/>
              </a:rPr>
              <a:t>平行坐标图展示</a:t>
            </a:r>
            <a:r>
              <a:rPr lang="zh-CN" altLang="en-US" sz="1600" dirty="0" smtClean="0">
                <a:latin typeface="+mn-ea"/>
                <a:ea typeface="+mn-ea"/>
                <a:sym typeface="+mn-ea"/>
              </a:rPr>
              <a:t>不同部门登录日志和</a:t>
            </a:r>
            <a:r>
              <a:rPr lang="en-US" altLang="zh-CN" sz="1600" dirty="0" smtClean="0">
                <a:latin typeface="+mn-ea"/>
                <a:ea typeface="+mn-ea"/>
                <a:sym typeface="+mn-ea"/>
              </a:rPr>
              <a:t>TCPLOG</a:t>
            </a:r>
            <a:r>
              <a:rPr lang="zh-CN" altLang="en-US" sz="1600" dirty="0" smtClean="0">
                <a:latin typeface="+mn-ea"/>
                <a:ea typeface="+mn-ea"/>
                <a:sym typeface="+mn-ea"/>
              </a:rPr>
              <a:t>日志信息间的差异</a:t>
            </a:r>
            <a:endParaRPr lang="zh-CN" altLang="en-US" sz="1600" dirty="0" smtClean="0">
              <a:latin typeface="+mn-ea"/>
              <a:ea typeface="+mn-ea"/>
            </a:endParaRPr>
          </a:p>
          <a:p>
            <a:pPr marL="342900" indent="-342900">
              <a:buFont typeface="Wingdings" panose="05000000000000000000" pitchFamily="2" charset="2"/>
              <a:buChar char="l"/>
            </a:pPr>
            <a:r>
              <a:rPr lang="zh-CN" altLang="en-US" sz="1600" dirty="0" smtClean="0">
                <a:latin typeface="+mn-ea"/>
                <a:ea typeface="+mn-ea"/>
              </a:rPr>
              <a:t>节点连接图展示部门内部的邮件往来</a:t>
            </a:r>
          </a:p>
          <a:p>
            <a:pPr marL="342900" indent="-342900">
              <a:buFont typeface="Wingdings" panose="05000000000000000000" pitchFamily="2" charset="2"/>
              <a:buChar char="l"/>
            </a:pPr>
            <a:r>
              <a:rPr lang="zh-CN" altLang="en-US" sz="1600" dirty="0" smtClean="0">
                <a:latin typeface="+mn-ea"/>
                <a:ea typeface="+mn-ea"/>
                <a:sym typeface="+mn-ea"/>
              </a:rPr>
              <a:t>树形图展示整个公司的组织关系</a:t>
            </a:r>
            <a:endParaRPr lang="zh-CN" altLang="en-US" sz="1600" dirty="0" smtClean="0">
              <a:latin typeface="+mn-ea"/>
              <a:ea typeface="+mn-ea"/>
            </a:endParaRPr>
          </a:p>
          <a:p>
            <a:pPr marL="342900" indent="-342900">
              <a:buFont typeface="Wingdings" panose="05000000000000000000" pitchFamily="2" charset="2"/>
              <a:buChar char="l"/>
            </a:pPr>
            <a:r>
              <a:rPr lang="zh-CN" altLang="en-US" sz="1600" dirty="0" smtClean="0">
                <a:latin typeface="+mn-ea"/>
                <a:ea typeface="+mn-ea"/>
              </a:rPr>
              <a:t>日历图展示部门每天的上班人数；</a:t>
            </a:r>
          </a:p>
          <a:p>
            <a:pPr marL="342900" indent="-342900">
              <a:buFont typeface="Wingdings" panose="05000000000000000000" pitchFamily="2" charset="2"/>
              <a:buChar char="l"/>
            </a:pPr>
            <a:r>
              <a:rPr lang="zh-CN" altLang="en-US" sz="1600" dirty="0" smtClean="0">
                <a:latin typeface="+mn-ea"/>
                <a:ea typeface="+mn-ea"/>
              </a:rPr>
              <a:t>柱形图用于展示上下班时间段的分布情况；</a:t>
            </a:r>
          </a:p>
          <a:p>
            <a:pPr marL="342900" indent="-342900">
              <a:buFont typeface="Wingdings" panose="05000000000000000000" pitchFamily="2" charset="2"/>
              <a:buChar char="l"/>
            </a:pPr>
            <a:r>
              <a:rPr lang="zh-CN" altLang="en-US" sz="1600" dirty="0" smtClean="0">
                <a:latin typeface="+mn-ea"/>
                <a:ea typeface="+mn-ea"/>
              </a:rPr>
              <a:t>文字云展示部门常见邮件主题；</a:t>
            </a:r>
          </a:p>
          <a:p>
            <a:pPr marL="342900" indent="-342900">
              <a:buFont typeface="Wingdings" panose="05000000000000000000" pitchFamily="2" charset="2"/>
              <a:buChar char="l"/>
            </a:pPr>
            <a:r>
              <a:rPr lang="zh-CN" altLang="en-US" sz="1600" dirty="0" smtClean="0">
                <a:latin typeface="+mn-ea"/>
                <a:ea typeface="+mn-ea"/>
              </a:rPr>
              <a:t>水波柱形图展示部门的考勤情况。</a:t>
            </a:r>
          </a:p>
          <a:p>
            <a:endParaRPr lang="zh-CN" altLang="en-US" dirty="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5</a:t>
            </a:fld>
            <a:endParaRPr lang="zh-CN" altLang="en-US" smtClean="0"/>
          </a:p>
        </p:txBody>
      </p:sp>
    </p:spTree>
    <p:extLst>
      <p:ext uri="{BB962C8B-B14F-4D97-AF65-F5344CB8AC3E}">
        <p14:creationId xmlns:p14="http://schemas.microsoft.com/office/powerpoint/2010/main" val="1132603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6</a:t>
            </a:fld>
            <a:endParaRPr lang="zh-CN" altLang="en-US" smtClean="0"/>
          </a:p>
        </p:txBody>
      </p:sp>
    </p:spTree>
    <p:extLst>
      <p:ext uri="{BB962C8B-B14F-4D97-AF65-F5344CB8AC3E}">
        <p14:creationId xmlns:p14="http://schemas.microsoft.com/office/powerpoint/2010/main" val="2535993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7</a:t>
            </a:fld>
            <a:endParaRPr lang="zh-CN" altLang="en-US" smtClean="0"/>
          </a:p>
        </p:txBody>
      </p:sp>
    </p:spTree>
    <p:extLst>
      <p:ext uri="{BB962C8B-B14F-4D97-AF65-F5344CB8AC3E}">
        <p14:creationId xmlns:p14="http://schemas.microsoft.com/office/powerpoint/2010/main" val="2158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8</a:t>
            </a:fld>
            <a:endParaRPr lang="zh-CN" altLang="en-US" smtClean="0"/>
          </a:p>
        </p:txBody>
      </p:sp>
    </p:spTree>
    <p:extLst>
      <p:ext uri="{BB962C8B-B14F-4D97-AF65-F5344CB8AC3E}">
        <p14:creationId xmlns:p14="http://schemas.microsoft.com/office/powerpoint/2010/main" val="560445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smtClean="0">
                <a:sym typeface="+mn-ea"/>
              </a:rPr>
              <a:t>用于查看感兴趣员工的详细行为，帮助用户对异常事件进行细节探索。用户可以点击节点连接图中节点、水波柱形个人信息模块图中柱形调出该员工的个人信息模块。</a:t>
            </a:r>
          </a:p>
          <a:p>
            <a:r>
              <a:rPr lang="zh-CN" altLang="en-US" dirty="0" smtClean="0">
                <a:sym typeface="+mn-ea"/>
              </a:rPr>
              <a:t>该模块包括：阶梯瀑布图展示该员工本月上下班的情况；文字云展示该员工收发邮件的主题；流量图展示该员工不同时刻的上下行流量数据；极坐标堆叠柱状图展示多个协议登录成功和失败的数量；列表展示用户浏览网页的记录。我们可以利用个人信息模块视图总结该员工一个月内的总体工作模式（默认展示</a:t>
            </a:r>
            <a:r>
              <a:rPr lang="en-US" altLang="zh-CN" dirty="0" smtClean="0">
                <a:sym typeface="+mn-ea"/>
              </a:rPr>
              <a:t>30</a:t>
            </a:r>
            <a:r>
              <a:rPr lang="zh-CN" altLang="en-US" dirty="0" smtClean="0">
                <a:sym typeface="+mn-ea"/>
              </a:rPr>
              <a:t>天整体情况），也可聚焦某一天探索用户的具体行为（单击阶梯瀑布图的一天），从而发现对公司造成威胁的异常员工。</a:t>
            </a:r>
            <a:endParaRPr lang="en-US" altLang="zh-CN" dirty="0" smtClean="0">
              <a:sym typeface="+mn-ea"/>
            </a:endParaRPr>
          </a:p>
          <a:p>
            <a:endParaRPr lang="en-US" altLang="zh-CN" dirty="0" smtClean="0">
              <a:sym typeface="+mn-ea"/>
            </a:endParaRPr>
          </a:p>
          <a:p>
            <a:pPr marL="342900" indent="-342900">
              <a:buFont typeface="Wingdings" panose="05000000000000000000" pitchFamily="2" charset="2"/>
              <a:buChar char="l"/>
            </a:pPr>
            <a:r>
              <a:rPr lang="zh-CN" altLang="en-US" sz="1600" dirty="0" smtClean="0">
                <a:latin typeface="+mn-ea"/>
                <a:ea typeface="+mn-ea"/>
              </a:rPr>
              <a:t>阶梯瀑布图展示该员工本月上下班的情况；</a:t>
            </a:r>
          </a:p>
          <a:p>
            <a:pPr marL="342900" indent="-342900">
              <a:buFont typeface="Wingdings" panose="05000000000000000000" pitchFamily="2" charset="2"/>
              <a:buChar char="l"/>
            </a:pPr>
            <a:r>
              <a:rPr lang="zh-CN" altLang="en-US" sz="1600" dirty="0" smtClean="0">
                <a:latin typeface="+mn-ea"/>
                <a:ea typeface="+mn-ea"/>
              </a:rPr>
              <a:t>文字云展示该员工收发邮件的主题；</a:t>
            </a:r>
          </a:p>
          <a:p>
            <a:pPr marL="342900" indent="-342900">
              <a:buFont typeface="Wingdings" panose="05000000000000000000" pitchFamily="2" charset="2"/>
              <a:buChar char="l"/>
            </a:pPr>
            <a:r>
              <a:rPr lang="zh-CN" altLang="en-US" sz="1600" dirty="0" smtClean="0">
                <a:latin typeface="+mn-ea"/>
                <a:ea typeface="+mn-ea"/>
              </a:rPr>
              <a:t>流量图展示该员工不同时刻的上下行流量数据；</a:t>
            </a:r>
          </a:p>
          <a:p>
            <a:pPr marL="342900" indent="-342900">
              <a:buFont typeface="Wingdings" panose="05000000000000000000" pitchFamily="2" charset="2"/>
              <a:buChar char="l"/>
            </a:pPr>
            <a:r>
              <a:rPr lang="zh-CN" altLang="en-US" sz="1600" dirty="0" smtClean="0">
                <a:latin typeface="+mn-ea"/>
                <a:ea typeface="+mn-ea"/>
              </a:rPr>
              <a:t>极坐标堆叠柱状图展示多个协议登录成功和失败的数量</a:t>
            </a:r>
          </a:p>
          <a:p>
            <a:pPr marL="342900" indent="-342900">
              <a:buFont typeface="Wingdings" panose="05000000000000000000" pitchFamily="2" charset="2"/>
              <a:buChar char="l"/>
            </a:pPr>
            <a:r>
              <a:rPr lang="zh-CN" altLang="en-US" sz="1600" dirty="0" smtClean="0">
                <a:latin typeface="+mn-ea"/>
                <a:ea typeface="+mn-ea"/>
              </a:rPr>
              <a:t>列表视图展示用户浏览网页的记录。</a:t>
            </a:r>
          </a:p>
          <a:p>
            <a:endParaRPr lang="zh-CN" altLang="en-US" dirty="0">
              <a:sym typeface="+mn-ea"/>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C0CAF9C-6221-47CA-97D3-5F2DD42611B4}" type="slidenum">
              <a:rPr lang="zh-CN" altLang="en-US" smtClean="0"/>
              <a:t>9</a:t>
            </a:fld>
            <a:endParaRPr lang="zh-CN" altLang="en-US" smtClean="0"/>
          </a:p>
        </p:txBody>
      </p:sp>
    </p:spTree>
    <p:extLst>
      <p:ext uri="{BB962C8B-B14F-4D97-AF65-F5344CB8AC3E}">
        <p14:creationId xmlns:p14="http://schemas.microsoft.com/office/powerpoint/2010/main" val="3006026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1" y="274320"/>
            <a:ext cx="2743200" cy="585216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3" y="274320"/>
            <a:ext cx="8026400" cy="585216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72" name="图片 87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915814"/>
            <a:ext cx="12192000" cy="1942186"/>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7" y="4406266"/>
            <a:ext cx="10363200" cy="1362074"/>
          </a:xfrm>
        </p:spPr>
        <p:txBody>
          <a:bodyPr anchor="t"/>
          <a:lstStyle>
            <a:lvl1pPr algn="l">
              <a:defRPr sz="48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7" y="2907035"/>
            <a:ext cx="10363200" cy="1499236"/>
          </a:xfrm>
        </p:spPr>
        <p:txBody>
          <a:bodyPr anchor="b"/>
          <a:lstStyle>
            <a:lvl1pPr marL="0" indent="0">
              <a:buNone/>
              <a:defRPr sz="2400"/>
            </a:lvl1pPr>
            <a:lvl2pPr marL="548640" indent="0">
              <a:buNone/>
              <a:defRPr sz="2160"/>
            </a:lvl2pPr>
            <a:lvl3pPr marL="1097280" indent="0">
              <a:buNone/>
              <a:defRPr sz="1920"/>
            </a:lvl3pPr>
            <a:lvl4pPr marL="1645920" indent="0">
              <a:buNone/>
              <a:defRPr sz="1680"/>
            </a:lvl4pPr>
            <a:lvl5pPr marL="2194560" indent="0">
              <a:buNone/>
              <a:defRPr sz="1680"/>
            </a:lvl5pPr>
            <a:lvl6pPr marL="2743200" indent="0">
              <a:buNone/>
              <a:defRPr sz="1680"/>
            </a:lvl6pPr>
            <a:lvl7pPr marL="3292475" indent="0">
              <a:buNone/>
              <a:defRPr sz="1680"/>
            </a:lvl7pPr>
            <a:lvl8pPr marL="3841115" indent="0">
              <a:buNone/>
              <a:defRPr sz="1680"/>
            </a:lvl8pPr>
            <a:lvl9pPr marL="4389755" indent="0">
              <a:buNone/>
              <a:defRPr sz="168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2" y="1600200"/>
            <a:ext cx="5384800" cy="452628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1" y="1600200"/>
            <a:ext cx="5384800" cy="4526280"/>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431"/>
            <a:ext cx="5386918" cy="640080"/>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2475" indent="0">
              <a:buNone/>
              <a:defRPr sz="1920" b="1"/>
            </a:lvl7pPr>
            <a:lvl8pPr marL="3841115" indent="0">
              <a:buNone/>
              <a:defRPr sz="1920" b="1"/>
            </a:lvl8pPr>
            <a:lvl9pPr marL="4389755" indent="0">
              <a:buNone/>
              <a:defRPr sz="1920" b="1"/>
            </a:lvl9pPr>
          </a:lstStyle>
          <a:p>
            <a:pPr lvl="0"/>
            <a:r>
              <a:rPr lang="zh-CN" altLang="en-US" smtClean="0"/>
              <a:t>单击此处编辑母版文本样式</a:t>
            </a:r>
          </a:p>
        </p:txBody>
      </p:sp>
      <p:sp>
        <p:nvSpPr>
          <p:cNvPr id="4" name="内容占位符 3"/>
          <p:cNvSpPr>
            <a:spLocks noGrp="1"/>
          </p:cNvSpPr>
          <p:nvPr>
            <p:ph sz="half" idx="2"/>
          </p:nvPr>
        </p:nvSpPr>
        <p:spPr>
          <a:xfrm>
            <a:off x="609600" y="2175513"/>
            <a:ext cx="5386918" cy="395097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9" y="1535431"/>
            <a:ext cx="5389033" cy="640080"/>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2475" indent="0">
              <a:buNone/>
              <a:defRPr sz="1920" b="1"/>
            </a:lvl7pPr>
            <a:lvl8pPr marL="3841115" indent="0">
              <a:buNone/>
              <a:defRPr sz="1920" b="1"/>
            </a:lvl8pPr>
            <a:lvl9pPr marL="4389755" indent="0">
              <a:buNone/>
              <a:defRPr sz="1920" b="1"/>
            </a:lvl9pPr>
          </a:lstStyle>
          <a:p>
            <a:pPr lvl="0"/>
            <a:r>
              <a:rPr lang="zh-CN" altLang="en-US" smtClean="0"/>
              <a:t>单击此处编辑母版文本样式</a:t>
            </a:r>
          </a:p>
        </p:txBody>
      </p:sp>
      <p:sp>
        <p:nvSpPr>
          <p:cNvPr id="6" name="内容占位符 5"/>
          <p:cNvSpPr>
            <a:spLocks noGrp="1"/>
          </p:cNvSpPr>
          <p:nvPr>
            <p:ph sz="quarter" idx="4"/>
          </p:nvPr>
        </p:nvSpPr>
        <p:spPr>
          <a:xfrm>
            <a:off x="6193379" y="2175513"/>
            <a:ext cx="5389033" cy="3950971"/>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70" name="同侧圆角矩形 869"/>
          <p:cNvSpPr/>
          <p:nvPr userDrawn="1"/>
        </p:nvSpPr>
        <p:spPr>
          <a:xfrm flipV="1">
            <a:off x="1" y="2"/>
            <a:ext cx="12192000" cy="731518"/>
          </a:xfrm>
          <a:prstGeom prst="round2SameRect">
            <a:avLst>
              <a:gd name="adj1" fmla="val 0"/>
              <a:gd name="adj2" fmla="val 0"/>
            </a:avLst>
          </a:prstGeom>
          <a:gradFill flip="none" rotWithShape="1">
            <a:gsLst>
              <a:gs pos="0">
                <a:schemeClr val="accent1">
                  <a:alpha val="39000"/>
                </a:schemeClr>
              </a:gs>
              <a:gs pos="100000">
                <a:schemeClr val="accent1">
                  <a:alpha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13" y="272420"/>
            <a:ext cx="4011084" cy="1162051"/>
          </a:xfrm>
        </p:spPr>
        <p:txBody>
          <a:bodyPr anchor="b"/>
          <a:lstStyle>
            <a:lvl1pPr algn="l">
              <a:defRPr sz="24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4" y="272416"/>
            <a:ext cx="6815667" cy="5854064"/>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13" y="1434466"/>
            <a:ext cx="4011084" cy="4692014"/>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2475" indent="0">
              <a:buNone/>
              <a:defRPr sz="1080"/>
            </a:lvl7pPr>
            <a:lvl8pPr marL="3841115" indent="0">
              <a:buNone/>
              <a:defRPr sz="1080"/>
            </a:lvl8pPr>
            <a:lvl9pPr marL="4389755" indent="0">
              <a:buNone/>
              <a:defRPr sz="1080"/>
            </a:lvl9pPr>
          </a:lstStyle>
          <a:p>
            <a:pPr lvl="0"/>
            <a:r>
              <a:rPr lang="zh-CN" altLang="en-US" smtClean="0"/>
              <a:t>单击此处编辑母版文本样式</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3"/>
            <a:ext cx="7315200" cy="567691"/>
          </a:xfrm>
        </p:spPr>
        <p:txBody>
          <a:bodyPr anchor="b"/>
          <a:lstStyle>
            <a:lvl1pPr algn="l">
              <a:defRPr sz="24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3411"/>
            <a:ext cx="7315200" cy="411480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2475" indent="0">
              <a:buNone/>
              <a:defRPr sz="2400"/>
            </a:lvl7pPr>
            <a:lvl8pPr marL="3841115" indent="0">
              <a:buNone/>
              <a:defRPr sz="2400"/>
            </a:lvl8pPr>
            <a:lvl9pPr marL="4389755" indent="0">
              <a:buNone/>
              <a:defRPr sz="2400"/>
            </a:lvl9pPr>
          </a:lstStyle>
          <a:p>
            <a:pPr lvl="0"/>
            <a:endParaRPr lang="zh-CN" altLang="en-US" noProof="0" smtClean="0"/>
          </a:p>
        </p:txBody>
      </p:sp>
      <p:sp>
        <p:nvSpPr>
          <p:cNvPr id="4" name="文本占位符 3"/>
          <p:cNvSpPr>
            <a:spLocks noGrp="1"/>
          </p:cNvSpPr>
          <p:nvPr>
            <p:ph type="body" sz="half" idx="2"/>
          </p:nvPr>
        </p:nvSpPr>
        <p:spPr>
          <a:xfrm>
            <a:off x="2389717" y="5368298"/>
            <a:ext cx="7315200" cy="803911"/>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2475" indent="0">
              <a:buNone/>
              <a:defRPr sz="1080"/>
            </a:lvl7pPr>
            <a:lvl8pPr marL="3841115" indent="0">
              <a:buNone/>
              <a:defRPr sz="1080"/>
            </a:lvl8pPr>
            <a:lvl9pPr marL="4389755" indent="0">
              <a:buNone/>
              <a:defRPr sz="108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chemeClr val="tx2">
                <a:lumMod val="75000"/>
              </a:schemeClr>
            </a:gs>
            <a:gs pos="80000">
              <a:srgbClr val="000D18"/>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609601" y="27432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609601" y="1600200"/>
            <a:ext cx="10972800" cy="452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0" fontAlgn="base" hangingPunct="0">
        <a:spcBef>
          <a:spcPct val="0"/>
        </a:spcBef>
        <a:spcAft>
          <a:spcPct val="0"/>
        </a:spcAft>
        <a:defRPr sz="5280">
          <a:solidFill>
            <a:schemeClr val="tx1"/>
          </a:solidFill>
          <a:latin typeface="+mj-lt"/>
          <a:ea typeface="+mj-ea"/>
          <a:cs typeface="+mj-cs"/>
        </a:defRPr>
      </a:lvl1pPr>
      <a:lvl2pPr algn="ctr" rtl="0" eaLnBrk="0" fontAlgn="base" hangingPunct="0">
        <a:spcBef>
          <a:spcPct val="0"/>
        </a:spcBef>
        <a:spcAft>
          <a:spcPct val="0"/>
        </a:spcAft>
        <a:defRPr sz="528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528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528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5280">
          <a:solidFill>
            <a:schemeClr val="tx1"/>
          </a:solidFill>
          <a:latin typeface="Calibri" panose="020F0502020204030204" pitchFamily="34" charset="0"/>
          <a:ea typeface="宋体" panose="02010600030101010101" pitchFamily="2" charset="-122"/>
        </a:defRPr>
      </a:lvl5pPr>
      <a:lvl6pPr marL="548640" algn="ctr" rtl="0" eaLnBrk="0" fontAlgn="base" hangingPunct="0">
        <a:spcBef>
          <a:spcPct val="0"/>
        </a:spcBef>
        <a:spcAft>
          <a:spcPct val="0"/>
        </a:spcAft>
        <a:defRPr sz="5280">
          <a:solidFill>
            <a:schemeClr val="tx1"/>
          </a:solidFill>
          <a:latin typeface="Calibri" panose="020F0502020204030204" pitchFamily="34" charset="0"/>
          <a:ea typeface="宋体" panose="02010600030101010101" pitchFamily="2" charset="-122"/>
        </a:defRPr>
      </a:lvl6pPr>
      <a:lvl7pPr marL="1097280" algn="ctr" rtl="0" eaLnBrk="0" fontAlgn="base" hangingPunct="0">
        <a:spcBef>
          <a:spcPct val="0"/>
        </a:spcBef>
        <a:spcAft>
          <a:spcPct val="0"/>
        </a:spcAft>
        <a:defRPr sz="5280">
          <a:solidFill>
            <a:schemeClr val="tx1"/>
          </a:solidFill>
          <a:latin typeface="Calibri" panose="020F0502020204030204" pitchFamily="34" charset="0"/>
          <a:ea typeface="宋体" panose="02010600030101010101" pitchFamily="2" charset="-122"/>
        </a:defRPr>
      </a:lvl7pPr>
      <a:lvl8pPr marL="1645920" algn="ctr" rtl="0" eaLnBrk="0" fontAlgn="base" hangingPunct="0">
        <a:spcBef>
          <a:spcPct val="0"/>
        </a:spcBef>
        <a:spcAft>
          <a:spcPct val="0"/>
        </a:spcAft>
        <a:defRPr sz="5280">
          <a:solidFill>
            <a:schemeClr val="tx1"/>
          </a:solidFill>
          <a:latin typeface="Calibri" panose="020F0502020204030204" pitchFamily="34" charset="0"/>
          <a:ea typeface="宋体" panose="02010600030101010101" pitchFamily="2" charset="-122"/>
        </a:defRPr>
      </a:lvl8pPr>
      <a:lvl9pPr marL="2194560" algn="ctr" rtl="0" eaLnBrk="0" fontAlgn="base" hangingPunct="0">
        <a:spcBef>
          <a:spcPct val="0"/>
        </a:spcBef>
        <a:spcAft>
          <a:spcPct val="0"/>
        </a:spcAft>
        <a:defRPr sz="5280">
          <a:solidFill>
            <a:schemeClr val="tx1"/>
          </a:solidFill>
          <a:latin typeface="Calibri" panose="020F0502020204030204" pitchFamily="34" charset="0"/>
          <a:ea typeface="宋体" panose="02010600030101010101" pitchFamily="2" charset="-122"/>
        </a:defRPr>
      </a:lvl9pPr>
    </p:titleStyle>
    <p:bodyStyle>
      <a:lvl1pPr marL="411480" indent="-411480" algn="l" rtl="0" eaLnBrk="0" fontAlgn="base" hangingPunct="0">
        <a:spcBef>
          <a:spcPct val="20000"/>
        </a:spcBef>
        <a:spcAft>
          <a:spcPct val="0"/>
        </a:spcAft>
        <a:buFont typeface="Arial" panose="020B0604020202020204" pitchFamily="34" charset="0"/>
        <a:buChar char="•"/>
        <a:defRPr sz="3840">
          <a:solidFill>
            <a:schemeClr val="tx1"/>
          </a:solidFill>
          <a:latin typeface="+mn-lt"/>
          <a:ea typeface="+mn-ea"/>
          <a:cs typeface="+mn-cs"/>
        </a:defRPr>
      </a:lvl1pPr>
      <a:lvl2pPr marL="891540" indent="-342900" algn="l" rtl="0" eaLnBrk="0" fontAlgn="base" hangingPunct="0">
        <a:spcBef>
          <a:spcPct val="20000"/>
        </a:spcBef>
        <a:spcAft>
          <a:spcPct val="0"/>
        </a:spcAft>
        <a:buFont typeface="Arial" panose="020B0604020202020204" pitchFamily="34" charset="0"/>
        <a:buChar char="–"/>
        <a:defRPr sz="3360">
          <a:solidFill>
            <a:schemeClr val="tx1"/>
          </a:solidFill>
          <a:latin typeface="+mn-lt"/>
          <a:ea typeface="+mn-ea"/>
        </a:defRPr>
      </a:lvl2pPr>
      <a:lvl3pPr marL="1371600" indent="-274320" algn="l" rtl="0" eaLnBrk="0" fontAlgn="base" hangingPunct="0">
        <a:spcBef>
          <a:spcPct val="20000"/>
        </a:spcBef>
        <a:spcAft>
          <a:spcPct val="0"/>
        </a:spcAft>
        <a:buFont typeface="Arial" panose="020B0604020202020204" pitchFamily="34" charset="0"/>
        <a:buChar char="•"/>
        <a:defRPr sz="2880">
          <a:solidFill>
            <a:schemeClr val="tx1"/>
          </a:solidFill>
          <a:latin typeface="+mn-lt"/>
          <a:ea typeface="+mn-ea"/>
        </a:defRPr>
      </a:lvl3pPr>
      <a:lvl4pPr marL="1920240" indent="-27432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4pPr>
      <a:lvl5pPr marL="2468880" indent="-27432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5pPr>
      <a:lvl6pPr marL="3017520" indent="-27432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6pPr>
      <a:lvl7pPr marL="3566795" indent="-27432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7pPr>
      <a:lvl8pPr marL="4115435" indent="-27432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8pPr>
      <a:lvl9pPr marL="4664075" indent="-27432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9pPr>
    </p:bodyStyle>
    <p:otherStyle>
      <a:defPPr>
        <a:defRPr lang="zh-CN"/>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2475" algn="l" defTabSz="1097280" rtl="0" eaLnBrk="1" latinLnBrk="0" hangingPunct="1">
        <a:defRPr sz="2160" kern="1200">
          <a:solidFill>
            <a:schemeClr val="tx1"/>
          </a:solidFill>
          <a:latin typeface="+mn-lt"/>
          <a:ea typeface="+mn-ea"/>
          <a:cs typeface="+mn-cs"/>
        </a:defRPr>
      </a:lvl7pPr>
      <a:lvl8pPr marL="3841115" algn="l" defTabSz="1097280" rtl="0" eaLnBrk="1" latinLnBrk="0" hangingPunct="1">
        <a:defRPr sz="2160" kern="1200">
          <a:solidFill>
            <a:schemeClr val="tx1"/>
          </a:solidFill>
          <a:latin typeface="+mn-lt"/>
          <a:ea typeface="+mn-ea"/>
          <a:cs typeface="+mn-cs"/>
        </a:defRPr>
      </a:lvl8pPr>
      <a:lvl9pPr marL="4389755"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75000"/>
              </a:schemeClr>
            </a:gs>
            <a:gs pos="84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890" y="4977917"/>
            <a:ext cx="10974225" cy="1880533"/>
          </a:xfrm>
          <a:prstGeom prst="rect">
            <a:avLst/>
          </a:prstGeom>
        </p:spPr>
      </p:pic>
      <p:sp>
        <p:nvSpPr>
          <p:cNvPr id="5156" name="TextBox 42" descr="6A3013BADB884660B194CAD3FEF2932C# #TextBox 42"/>
          <p:cNvSpPr txBox="1">
            <a:spLocks noChangeArrowheads="1"/>
          </p:cNvSpPr>
          <p:nvPr/>
        </p:nvSpPr>
        <p:spPr bwMode="auto">
          <a:xfrm>
            <a:off x="3408169" y="1969872"/>
            <a:ext cx="811311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en-US" altLang="zh-CN" sz="4800" b="1" spc="360" dirty="0" err="1" smtClean="0">
                <a:solidFill>
                  <a:schemeClr val="accent3">
                    <a:lumMod val="60000"/>
                    <a:lumOff val="40000"/>
                  </a:schemeClr>
                </a:solidFill>
                <a:effectLst>
                  <a:glow rad="127000">
                    <a:schemeClr val="accent1">
                      <a:satMod val="175000"/>
                      <a:alpha val="30000"/>
                    </a:schemeClr>
                  </a:glow>
                </a:effectLst>
                <a:latin typeface="微软雅黑" panose="020B0503020204020204" pitchFamily="34" charset="-122"/>
                <a:ea typeface="微软雅黑" panose="020B0503020204020204" pitchFamily="34" charset="-122"/>
              </a:rPr>
              <a:t>TIVis</a:t>
            </a:r>
            <a:r>
              <a:rPr lang="en-US" altLang="zh-CN" sz="4800" b="1" spc="360" dirty="0" smtClean="0">
                <a:solidFill>
                  <a:schemeClr val="accent3">
                    <a:lumMod val="60000"/>
                    <a:lumOff val="40000"/>
                  </a:schemeClr>
                </a:solidFill>
                <a:effectLst>
                  <a:glow rad="127000">
                    <a:schemeClr val="accent1">
                      <a:satMod val="175000"/>
                      <a:alpha val="30000"/>
                    </a:schemeClr>
                  </a:glow>
                </a:effectLst>
                <a:latin typeface="微软雅黑" panose="020B0503020204020204" pitchFamily="34" charset="-122"/>
                <a:ea typeface="微软雅黑" panose="020B0503020204020204" pitchFamily="34" charset="-122"/>
              </a:rPr>
              <a:t>:</a:t>
            </a:r>
            <a:r>
              <a:rPr lang="zh-CN" altLang="en-US" sz="4800" b="1" spc="360" dirty="0" smtClean="0">
                <a:solidFill>
                  <a:schemeClr val="accent3">
                    <a:lumMod val="60000"/>
                    <a:lumOff val="40000"/>
                  </a:schemeClr>
                </a:solidFill>
                <a:effectLst>
                  <a:glow rad="127000">
                    <a:schemeClr val="accent1">
                      <a:satMod val="175000"/>
                      <a:alpha val="30000"/>
                    </a:schemeClr>
                  </a:glow>
                </a:effectLst>
                <a:latin typeface="微软雅黑" panose="020B0503020204020204" pitchFamily="34" charset="-122"/>
                <a:ea typeface="微软雅黑" panose="020B0503020204020204" pitchFamily="34" charset="-122"/>
              </a:rPr>
              <a:t>基于公司监控数据的</a:t>
            </a:r>
            <a:endParaRPr lang="en-US" altLang="zh-CN" sz="4800" b="1" spc="360" dirty="0" smtClean="0">
              <a:solidFill>
                <a:schemeClr val="accent3">
                  <a:lumMod val="60000"/>
                  <a:lumOff val="40000"/>
                </a:schemeClr>
              </a:solidFill>
              <a:effectLst>
                <a:glow rad="127000">
                  <a:schemeClr val="accent1">
                    <a:satMod val="175000"/>
                    <a:alpha val="30000"/>
                  </a:schemeClr>
                </a:glow>
              </a:effectLst>
              <a:latin typeface="微软雅黑" panose="020B0503020204020204" pitchFamily="34" charset="-122"/>
              <a:ea typeface="微软雅黑" panose="020B0503020204020204" pitchFamily="34" charset="-122"/>
            </a:endParaRPr>
          </a:p>
          <a:p>
            <a:pPr algn="ctr" eaLnBrk="1" hangingPunct="1">
              <a:spcBef>
                <a:spcPct val="0"/>
              </a:spcBef>
              <a:buFontTx/>
              <a:buNone/>
              <a:defRPr/>
            </a:pPr>
            <a:r>
              <a:rPr lang="zh-CN" altLang="en-US" sz="4800" b="1" spc="360" dirty="0" smtClean="0">
                <a:solidFill>
                  <a:schemeClr val="accent3">
                    <a:lumMod val="60000"/>
                    <a:lumOff val="40000"/>
                  </a:schemeClr>
                </a:solidFill>
                <a:effectLst>
                  <a:glow rad="127000">
                    <a:schemeClr val="accent1">
                      <a:satMod val="175000"/>
                      <a:alpha val="30000"/>
                    </a:schemeClr>
                  </a:glow>
                </a:effectLst>
                <a:latin typeface="微软雅黑" panose="020B0503020204020204" pitchFamily="34" charset="-122"/>
                <a:ea typeface="微软雅黑" panose="020B0503020204020204" pitchFamily="34" charset="-122"/>
              </a:rPr>
              <a:t>威胁</a:t>
            </a:r>
            <a:r>
              <a:rPr lang="zh-CN" altLang="en-US" sz="4800" b="1" spc="360" dirty="0">
                <a:solidFill>
                  <a:schemeClr val="accent3">
                    <a:lumMod val="60000"/>
                    <a:lumOff val="40000"/>
                  </a:schemeClr>
                </a:solidFill>
                <a:effectLst>
                  <a:glow rad="127000">
                    <a:schemeClr val="accent1">
                      <a:satMod val="175000"/>
                      <a:alpha val="30000"/>
                    </a:schemeClr>
                  </a:glow>
                </a:effectLst>
                <a:latin typeface="微软雅黑" panose="020B0503020204020204" pitchFamily="34" charset="-122"/>
                <a:ea typeface="微软雅黑" panose="020B0503020204020204" pitchFamily="34" charset="-122"/>
              </a:rPr>
              <a:t>情报分析</a:t>
            </a:r>
            <a:r>
              <a:rPr lang="zh-CN" altLang="en-US" sz="4800" b="1" spc="360" dirty="0" smtClean="0">
                <a:solidFill>
                  <a:schemeClr val="accent3">
                    <a:lumMod val="60000"/>
                    <a:lumOff val="40000"/>
                  </a:schemeClr>
                </a:solidFill>
                <a:effectLst>
                  <a:glow rad="127000">
                    <a:schemeClr val="accent1">
                      <a:satMod val="175000"/>
                      <a:alpha val="30000"/>
                    </a:schemeClr>
                  </a:glow>
                </a:effectLst>
                <a:latin typeface="微软雅黑" panose="020B0503020204020204" pitchFamily="34" charset="-122"/>
                <a:ea typeface="微软雅黑" panose="020B0503020204020204" pitchFamily="34" charset="-122"/>
              </a:rPr>
              <a:t>系统</a:t>
            </a:r>
            <a:endParaRPr lang="zh-CN" altLang="en-US" sz="4800" b="1" spc="360" dirty="0">
              <a:solidFill>
                <a:schemeClr val="accent3">
                  <a:lumMod val="60000"/>
                  <a:lumOff val="40000"/>
                </a:schemeClr>
              </a:solidFill>
              <a:effectLst>
                <a:glow rad="127000">
                  <a:schemeClr val="accent1">
                    <a:satMod val="175000"/>
                    <a:alpha val="30000"/>
                  </a:schemeClr>
                </a:glow>
              </a:effectLst>
              <a:latin typeface="方正兰亭中粗黑_GBK" panose="02000000000000000000" pitchFamily="2" charset="-122"/>
              <a:ea typeface="方正兰亭中粗黑_GBK" panose="02000000000000000000" pitchFamily="2" charset="-122"/>
            </a:endParaRPr>
          </a:p>
        </p:txBody>
      </p:sp>
      <p:sp>
        <p:nvSpPr>
          <p:cNvPr id="5158" name="TextBox 44" descr="6C3FA372396F463c81AB3CDF6D7CE186# #TextBox 44"/>
          <p:cNvSpPr txBox="1">
            <a:spLocks noChangeArrowheads="1"/>
          </p:cNvSpPr>
          <p:nvPr/>
        </p:nvSpPr>
        <p:spPr bwMode="auto">
          <a:xfrm>
            <a:off x="5141015" y="4238006"/>
            <a:ext cx="399288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marL="457200" indent="-457200">
              <a:buFont typeface="Wingdings" panose="05000000000000000000" pitchFamily="2" charset="2"/>
              <a:buChar char="u"/>
            </a:pPr>
            <a:r>
              <a:rPr lang="zh-CN" altLang="en-US" sz="2400" dirty="0" smtClean="0">
                <a:solidFill>
                  <a:schemeClr val="accent3">
                    <a:lumMod val="40000"/>
                    <a:lumOff val="60000"/>
                  </a:schemeClr>
                </a:solidFill>
                <a:latin typeface="方正兰亭黑_GBK" pitchFamily="2" charset="-122"/>
                <a:ea typeface="方正兰亭黑_GBK" pitchFamily="2" charset="-122"/>
              </a:rPr>
              <a:t>队    员：</a:t>
            </a:r>
            <a:r>
              <a:rPr lang="zh-CN" altLang="zh-CN" sz="2400" dirty="0">
                <a:solidFill>
                  <a:schemeClr val="accent3">
                    <a:lumMod val="40000"/>
                    <a:lumOff val="60000"/>
                  </a:schemeClr>
                </a:solidFill>
                <a:latin typeface="方正兰亭黑_GBK" pitchFamily="2" charset="-122"/>
                <a:ea typeface="方正兰亭黑_GBK" pitchFamily="2" charset="-122"/>
              </a:rPr>
              <a:t>徐劭斌，任珂</a:t>
            </a:r>
          </a:p>
          <a:p>
            <a:pPr marL="457200" indent="-457200">
              <a:buFont typeface="Wingdings" panose="05000000000000000000" pitchFamily="2" charset="2"/>
              <a:buChar char="u"/>
            </a:pPr>
            <a:r>
              <a:rPr lang="zh-CN" altLang="zh-CN" sz="2400" dirty="0">
                <a:solidFill>
                  <a:schemeClr val="accent3">
                    <a:lumMod val="40000"/>
                    <a:lumOff val="60000"/>
                  </a:schemeClr>
                </a:solidFill>
                <a:latin typeface="方正兰亭黑_GBK" pitchFamily="2" charset="-122"/>
                <a:ea typeface="方正兰亭黑_GBK" pitchFamily="2" charset="-122"/>
              </a:rPr>
              <a:t>指导老师：张慧杰 教授</a:t>
            </a:r>
          </a:p>
          <a:p>
            <a:pPr marL="457200" indent="-457200">
              <a:buFont typeface="Wingdings" panose="05000000000000000000" pitchFamily="2" charset="2"/>
              <a:buChar char="u"/>
            </a:pPr>
            <a:r>
              <a:rPr lang="zh-CN" altLang="en-US" sz="2400" dirty="0" smtClean="0">
                <a:solidFill>
                  <a:schemeClr val="accent3">
                    <a:lumMod val="40000"/>
                    <a:lumOff val="60000"/>
                  </a:schemeClr>
                </a:solidFill>
                <a:latin typeface="方正兰亭黑_GBK" pitchFamily="2" charset="-122"/>
                <a:ea typeface="方正兰亭黑_GBK" pitchFamily="2" charset="-122"/>
              </a:rPr>
              <a:t>单    位：东北师范大学</a:t>
            </a:r>
            <a:endParaRPr lang="zh-CN" altLang="en-US" sz="2400" dirty="0">
              <a:solidFill>
                <a:schemeClr val="accent3">
                  <a:lumMod val="40000"/>
                  <a:lumOff val="60000"/>
                </a:schemeClr>
              </a:solidFill>
              <a:latin typeface="方正兰亭黑_GBK" pitchFamily="2" charset="-122"/>
              <a:ea typeface="方正兰亭黑_GBK" pitchFamily="2" charset="-122"/>
            </a:endParaRPr>
          </a:p>
        </p:txBody>
      </p:sp>
      <p:sp>
        <p:nvSpPr>
          <p:cNvPr id="13906" name="Freeform 5820"/>
          <p:cNvSpPr/>
          <p:nvPr/>
        </p:nvSpPr>
        <p:spPr bwMode="auto">
          <a:xfrm>
            <a:off x="3335297" y="7441005"/>
            <a:ext cx="773531" cy="1981458"/>
          </a:xfrm>
          <a:custGeom>
            <a:avLst/>
            <a:gdLst>
              <a:gd name="T0" fmla="*/ 265 w 406"/>
              <a:gd name="T1" fmla="*/ 0 h 1040"/>
              <a:gd name="T2" fmla="*/ 0 w 406"/>
              <a:gd name="T3" fmla="*/ 1036 h 1040"/>
              <a:gd name="T4" fmla="*/ 14 w 406"/>
              <a:gd name="T5" fmla="*/ 1040 h 1040"/>
              <a:gd name="T6" fmla="*/ 406 w 406"/>
              <a:gd name="T7" fmla="*/ 45 h 1040"/>
              <a:gd name="T8" fmla="*/ 265 w 406"/>
              <a:gd name="T9" fmla="*/ 0 h 1040"/>
            </a:gdLst>
            <a:ahLst/>
            <a:cxnLst>
              <a:cxn ang="0">
                <a:pos x="T0" y="T1"/>
              </a:cxn>
              <a:cxn ang="0">
                <a:pos x="T2" y="T3"/>
              </a:cxn>
              <a:cxn ang="0">
                <a:pos x="T4" y="T5"/>
              </a:cxn>
              <a:cxn ang="0">
                <a:pos x="T6" y="T7"/>
              </a:cxn>
              <a:cxn ang="0">
                <a:pos x="T8" y="T9"/>
              </a:cxn>
            </a:cxnLst>
            <a:rect l="0" t="0" r="r" b="b"/>
            <a:pathLst>
              <a:path w="406" h="1040">
                <a:moveTo>
                  <a:pt x="265" y="0"/>
                </a:moveTo>
                <a:lnTo>
                  <a:pt x="0" y="1036"/>
                </a:lnTo>
                <a:lnTo>
                  <a:pt x="14" y="1040"/>
                </a:lnTo>
                <a:lnTo>
                  <a:pt x="406" y="45"/>
                </a:lnTo>
                <a:lnTo>
                  <a:pt x="2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grpSp>
        <p:nvGrpSpPr>
          <p:cNvPr id="46" name="组合 45"/>
          <p:cNvGrpSpPr/>
          <p:nvPr/>
        </p:nvGrpSpPr>
        <p:grpSpPr>
          <a:xfrm>
            <a:off x="180012" y="364155"/>
            <a:ext cx="11736812" cy="4780776"/>
            <a:chOff x="-717603" y="303795"/>
            <a:chExt cx="9779403" cy="3983462"/>
          </a:xfrm>
        </p:grpSpPr>
        <p:sp>
          <p:nvSpPr>
            <p:cNvPr id="47" name="Freeform 5796"/>
            <p:cNvSpPr/>
            <p:nvPr/>
          </p:nvSpPr>
          <p:spPr bwMode="auto">
            <a:xfrm>
              <a:off x="8195397" y="1683070"/>
              <a:ext cx="59752" cy="62243"/>
            </a:xfrm>
            <a:custGeom>
              <a:avLst/>
              <a:gdLst>
                <a:gd name="T0" fmla="*/ 1 w 24"/>
                <a:gd name="T1" fmla="*/ 0 h 25"/>
                <a:gd name="T2" fmla="*/ 12 w 24"/>
                <a:gd name="T3" fmla="*/ 11 h 25"/>
                <a:gd name="T4" fmla="*/ 24 w 24"/>
                <a:gd name="T5" fmla="*/ 2 h 25"/>
                <a:gd name="T6" fmla="*/ 14 w 24"/>
                <a:gd name="T7" fmla="*/ 13 h 25"/>
                <a:gd name="T8" fmla="*/ 24 w 24"/>
                <a:gd name="T9" fmla="*/ 25 h 25"/>
                <a:gd name="T10" fmla="*/ 12 w 24"/>
                <a:gd name="T11" fmla="*/ 15 h 25"/>
                <a:gd name="T12" fmla="*/ 0 w 24"/>
                <a:gd name="T13" fmla="*/ 25 h 25"/>
                <a:gd name="T14" fmla="*/ 10 w 24"/>
                <a:gd name="T15" fmla="*/ 13 h 25"/>
                <a:gd name="T16" fmla="*/ 1 w 2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 y="0"/>
                  </a:moveTo>
                  <a:lnTo>
                    <a:pt x="12" y="11"/>
                  </a:lnTo>
                  <a:lnTo>
                    <a:pt x="24" y="2"/>
                  </a:lnTo>
                  <a:lnTo>
                    <a:pt x="14" y="13"/>
                  </a:lnTo>
                  <a:lnTo>
                    <a:pt x="24" y="25"/>
                  </a:lnTo>
                  <a:lnTo>
                    <a:pt x="12" y="15"/>
                  </a:lnTo>
                  <a:lnTo>
                    <a:pt x="0" y="25"/>
                  </a:lnTo>
                  <a:lnTo>
                    <a:pt x="10" y="13"/>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48" name="Freeform 5797"/>
            <p:cNvSpPr/>
            <p:nvPr/>
          </p:nvSpPr>
          <p:spPr bwMode="auto">
            <a:xfrm>
              <a:off x="1226828" y="3112137"/>
              <a:ext cx="62241" cy="62243"/>
            </a:xfrm>
            <a:custGeom>
              <a:avLst/>
              <a:gdLst>
                <a:gd name="T0" fmla="*/ 0 w 25"/>
                <a:gd name="T1" fmla="*/ 6 h 25"/>
                <a:gd name="T2" fmla="*/ 11 w 25"/>
                <a:gd name="T3" fmla="*/ 11 h 25"/>
                <a:gd name="T4" fmla="*/ 19 w 25"/>
                <a:gd name="T5" fmla="*/ 0 h 25"/>
                <a:gd name="T6" fmla="*/ 13 w 25"/>
                <a:gd name="T7" fmla="*/ 12 h 25"/>
                <a:gd name="T8" fmla="*/ 25 w 25"/>
                <a:gd name="T9" fmla="*/ 19 h 25"/>
                <a:gd name="T10" fmla="*/ 12 w 25"/>
                <a:gd name="T11" fmla="*/ 14 h 25"/>
                <a:gd name="T12" fmla="*/ 6 w 25"/>
                <a:gd name="T13" fmla="*/ 25 h 25"/>
                <a:gd name="T14" fmla="*/ 10 w 25"/>
                <a:gd name="T15" fmla="*/ 13 h 25"/>
                <a:gd name="T16" fmla="*/ 0 w 25"/>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0" y="6"/>
                  </a:moveTo>
                  <a:lnTo>
                    <a:pt x="11" y="11"/>
                  </a:lnTo>
                  <a:lnTo>
                    <a:pt x="19" y="0"/>
                  </a:lnTo>
                  <a:lnTo>
                    <a:pt x="13" y="12"/>
                  </a:lnTo>
                  <a:lnTo>
                    <a:pt x="25" y="19"/>
                  </a:lnTo>
                  <a:lnTo>
                    <a:pt x="12" y="14"/>
                  </a:lnTo>
                  <a:lnTo>
                    <a:pt x="6" y="25"/>
                  </a:lnTo>
                  <a:lnTo>
                    <a:pt x="10" y="13"/>
                  </a:lnTo>
                  <a:lnTo>
                    <a:pt x="0" y="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49" name="Freeform 5798"/>
            <p:cNvSpPr/>
            <p:nvPr/>
          </p:nvSpPr>
          <p:spPr bwMode="auto">
            <a:xfrm>
              <a:off x="2932249" y="1471448"/>
              <a:ext cx="67221" cy="69710"/>
            </a:xfrm>
            <a:custGeom>
              <a:avLst/>
              <a:gdLst>
                <a:gd name="T0" fmla="*/ 25 w 27"/>
                <a:gd name="T1" fmla="*/ 0 h 28"/>
                <a:gd name="T2" fmla="*/ 14 w 27"/>
                <a:gd name="T3" fmla="*/ 12 h 28"/>
                <a:gd name="T4" fmla="*/ 0 w 27"/>
                <a:gd name="T5" fmla="*/ 2 h 28"/>
                <a:gd name="T6" fmla="*/ 12 w 27"/>
                <a:gd name="T7" fmla="*/ 14 h 28"/>
                <a:gd name="T8" fmla="*/ 2 w 27"/>
                <a:gd name="T9" fmla="*/ 28 h 28"/>
                <a:gd name="T10" fmla="*/ 14 w 27"/>
                <a:gd name="T11" fmla="*/ 16 h 28"/>
                <a:gd name="T12" fmla="*/ 27 w 27"/>
                <a:gd name="T13" fmla="*/ 25 h 28"/>
                <a:gd name="T14" fmla="*/ 16 w 27"/>
                <a:gd name="T15" fmla="*/ 14 h 28"/>
                <a:gd name="T16" fmla="*/ 25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5" y="0"/>
                  </a:moveTo>
                  <a:lnTo>
                    <a:pt x="14" y="12"/>
                  </a:lnTo>
                  <a:lnTo>
                    <a:pt x="0" y="2"/>
                  </a:lnTo>
                  <a:lnTo>
                    <a:pt x="12" y="14"/>
                  </a:lnTo>
                  <a:lnTo>
                    <a:pt x="2" y="28"/>
                  </a:lnTo>
                  <a:lnTo>
                    <a:pt x="14" y="16"/>
                  </a:lnTo>
                  <a:lnTo>
                    <a:pt x="27" y="25"/>
                  </a:lnTo>
                  <a:lnTo>
                    <a:pt x="16" y="14"/>
                  </a:lnTo>
                  <a:lnTo>
                    <a:pt x="2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50" name="Freeform 5799"/>
            <p:cNvSpPr/>
            <p:nvPr/>
          </p:nvSpPr>
          <p:spPr bwMode="auto">
            <a:xfrm>
              <a:off x="2932249" y="1471448"/>
              <a:ext cx="67221" cy="69710"/>
            </a:xfrm>
            <a:custGeom>
              <a:avLst/>
              <a:gdLst>
                <a:gd name="T0" fmla="*/ 25 w 27"/>
                <a:gd name="T1" fmla="*/ 0 h 28"/>
                <a:gd name="T2" fmla="*/ 14 w 27"/>
                <a:gd name="T3" fmla="*/ 12 h 28"/>
                <a:gd name="T4" fmla="*/ 0 w 27"/>
                <a:gd name="T5" fmla="*/ 2 h 28"/>
                <a:gd name="T6" fmla="*/ 12 w 27"/>
                <a:gd name="T7" fmla="*/ 14 h 28"/>
                <a:gd name="T8" fmla="*/ 2 w 27"/>
                <a:gd name="T9" fmla="*/ 28 h 28"/>
                <a:gd name="T10" fmla="*/ 14 w 27"/>
                <a:gd name="T11" fmla="*/ 16 h 28"/>
                <a:gd name="T12" fmla="*/ 27 w 27"/>
                <a:gd name="T13" fmla="*/ 25 h 28"/>
                <a:gd name="T14" fmla="*/ 16 w 27"/>
                <a:gd name="T15" fmla="*/ 14 h 28"/>
                <a:gd name="T16" fmla="*/ 25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5" y="0"/>
                  </a:moveTo>
                  <a:lnTo>
                    <a:pt x="14" y="12"/>
                  </a:lnTo>
                  <a:lnTo>
                    <a:pt x="0" y="2"/>
                  </a:lnTo>
                  <a:lnTo>
                    <a:pt x="12" y="14"/>
                  </a:lnTo>
                  <a:lnTo>
                    <a:pt x="2" y="28"/>
                  </a:lnTo>
                  <a:lnTo>
                    <a:pt x="14" y="16"/>
                  </a:lnTo>
                  <a:lnTo>
                    <a:pt x="27" y="25"/>
                  </a:lnTo>
                  <a:lnTo>
                    <a:pt x="16" y="14"/>
                  </a:lnTo>
                  <a:lnTo>
                    <a:pt x="25"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51" name="Freeform 5800"/>
            <p:cNvSpPr/>
            <p:nvPr/>
          </p:nvSpPr>
          <p:spPr bwMode="auto">
            <a:xfrm>
              <a:off x="577026" y="2151126"/>
              <a:ext cx="109545" cy="104566"/>
            </a:xfrm>
            <a:custGeom>
              <a:avLst/>
              <a:gdLst>
                <a:gd name="T0" fmla="*/ 0 w 44"/>
                <a:gd name="T1" fmla="*/ 16 h 42"/>
                <a:gd name="T2" fmla="*/ 20 w 44"/>
                <a:gd name="T3" fmla="*/ 19 h 42"/>
                <a:gd name="T4" fmla="*/ 27 w 44"/>
                <a:gd name="T5" fmla="*/ 0 h 42"/>
                <a:gd name="T6" fmla="*/ 24 w 44"/>
                <a:gd name="T7" fmla="*/ 20 h 42"/>
                <a:gd name="T8" fmla="*/ 44 w 44"/>
                <a:gd name="T9" fmla="*/ 26 h 42"/>
                <a:gd name="T10" fmla="*/ 24 w 44"/>
                <a:gd name="T11" fmla="*/ 23 h 42"/>
                <a:gd name="T12" fmla="*/ 17 w 44"/>
                <a:gd name="T13" fmla="*/ 42 h 42"/>
                <a:gd name="T14" fmla="*/ 20 w 44"/>
                <a:gd name="T15" fmla="*/ 22 h 42"/>
                <a:gd name="T16" fmla="*/ 0 w 44"/>
                <a:gd name="T17"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0" y="16"/>
                  </a:moveTo>
                  <a:lnTo>
                    <a:pt x="20" y="19"/>
                  </a:lnTo>
                  <a:lnTo>
                    <a:pt x="27" y="0"/>
                  </a:lnTo>
                  <a:lnTo>
                    <a:pt x="24" y="20"/>
                  </a:lnTo>
                  <a:lnTo>
                    <a:pt x="44" y="26"/>
                  </a:lnTo>
                  <a:lnTo>
                    <a:pt x="24" y="23"/>
                  </a:lnTo>
                  <a:lnTo>
                    <a:pt x="17" y="42"/>
                  </a:lnTo>
                  <a:lnTo>
                    <a:pt x="20" y="22"/>
                  </a:lnTo>
                  <a:lnTo>
                    <a:pt x="0" y="1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52" name="Freeform 5801"/>
            <p:cNvSpPr/>
            <p:nvPr/>
          </p:nvSpPr>
          <p:spPr bwMode="auto">
            <a:xfrm>
              <a:off x="1025163" y="1895935"/>
              <a:ext cx="44814" cy="47306"/>
            </a:xfrm>
            <a:custGeom>
              <a:avLst/>
              <a:gdLst>
                <a:gd name="T0" fmla="*/ 0 w 18"/>
                <a:gd name="T1" fmla="*/ 9 h 19"/>
                <a:gd name="T2" fmla="*/ 9 w 18"/>
                <a:gd name="T3" fmla="*/ 9 h 19"/>
                <a:gd name="T4" fmla="*/ 11 w 18"/>
                <a:gd name="T5" fmla="*/ 0 h 19"/>
                <a:gd name="T6" fmla="*/ 10 w 18"/>
                <a:gd name="T7" fmla="*/ 9 h 19"/>
                <a:gd name="T8" fmla="*/ 18 w 18"/>
                <a:gd name="T9" fmla="*/ 11 h 19"/>
                <a:gd name="T10" fmla="*/ 10 w 18"/>
                <a:gd name="T11" fmla="*/ 11 h 19"/>
                <a:gd name="T12" fmla="*/ 7 w 18"/>
                <a:gd name="T13" fmla="*/ 19 h 19"/>
                <a:gd name="T14" fmla="*/ 9 w 18"/>
                <a:gd name="T15" fmla="*/ 11 h 19"/>
                <a:gd name="T16" fmla="*/ 0 w 18"/>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0" y="9"/>
                  </a:moveTo>
                  <a:lnTo>
                    <a:pt x="9" y="9"/>
                  </a:lnTo>
                  <a:lnTo>
                    <a:pt x="11" y="0"/>
                  </a:lnTo>
                  <a:lnTo>
                    <a:pt x="10" y="9"/>
                  </a:lnTo>
                  <a:lnTo>
                    <a:pt x="18" y="11"/>
                  </a:lnTo>
                  <a:lnTo>
                    <a:pt x="10" y="11"/>
                  </a:lnTo>
                  <a:lnTo>
                    <a:pt x="7" y="19"/>
                  </a:lnTo>
                  <a:lnTo>
                    <a:pt x="9" y="11"/>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53" name="Freeform 5802"/>
            <p:cNvSpPr/>
            <p:nvPr/>
          </p:nvSpPr>
          <p:spPr bwMode="auto">
            <a:xfrm>
              <a:off x="338019" y="971025"/>
              <a:ext cx="47303" cy="47306"/>
            </a:xfrm>
            <a:custGeom>
              <a:avLst/>
              <a:gdLst>
                <a:gd name="T0" fmla="*/ 12 w 19"/>
                <a:gd name="T1" fmla="*/ 0 h 19"/>
                <a:gd name="T2" fmla="*/ 10 w 19"/>
                <a:gd name="T3" fmla="*/ 8 h 19"/>
                <a:gd name="T4" fmla="*/ 0 w 19"/>
                <a:gd name="T5" fmla="*/ 8 h 19"/>
                <a:gd name="T6" fmla="*/ 9 w 19"/>
                <a:gd name="T7" fmla="*/ 10 h 19"/>
                <a:gd name="T8" fmla="*/ 9 w 19"/>
                <a:gd name="T9" fmla="*/ 19 h 19"/>
                <a:gd name="T10" fmla="*/ 11 w 19"/>
                <a:gd name="T11" fmla="*/ 10 h 19"/>
                <a:gd name="T12" fmla="*/ 19 w 19"/>
                <a:gd name="T13" fmla="*/ 10 h 19"/>
                <a:gd name="T14" fmla="*/ 11 w 19"/>
                <a:gd name="T15" fmla="*/ 9 h 19"/>
                <a:gd name="T16" fmla="*/ 12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2" y="0"/>
                  </a:moveTo>
                  <a:lnTo>
                    <a:pt x="10" y="8"/>
                  </a:lnTo>
                  <a:lnTo>
                    <a:pt x="0" y="8"/>
                  </a:lnTo>
                  <a:lnTo>
                    <a:pt x="9" y="10"/>
                  </a:lnTo>
                  <a:lnTo>
                    <a:pt x="9" y="19"/>
                  </a:lnTo>
                  <a:lnTo>
                    <a:pt x="11" y="10"/>
                  </a:lnTo>
                  <a:lnTo>
                    <a:pt x="19" y="10"/>
                  </a:lnTo>
                  <a:lnTo>
                    <a:pt x="11" y="9"/>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54" name="Freeform 5803"/>
            <p:cNvSpPr/>
            <p:nvPr/>
          </p:nvSpPr>
          <p:spPr bwMode="auto">
            <a:xfrm>
              <a:off x="338019" y="971025"/>
              <a:ext cx="47303" cy="47306"/>
            </a:xfrm>
            <a:custGeom>
              <a:avLst/>
              <a:gdLst>
                <a:gd name="T0" fmla="*/ 12 w 19"/>
                <a:gd name="T1" fmla="*/ 0 h 19"/>
                <a:gd name="T2" fmla="*/ 10 w 19"/>
                <a:gd name="T3" fmla="*/ 8 h 19"/>
                <a:gd name="T4" fmla="*/ 0 w 19"/>
                <a:gd name="T5" fmla="*/ 8 h 19"/>
                <a:gd name="T6" fmla="*/ 9 w 19"/>
                <a:gd name="T7" fmla="*/ 10 h 19"/>
                <a:gd name="T8" fmla="*/ 9 w 19"/>
                <a:gd name="T9" fmla="*/ 19 h 19"/>
                <a:gd name="T10" fmla="*/ 11 w 19"/>
                <a:gd name="T11" fmla="*/ 10 h 19"/>
                <a:gd name="T12" fmla="*/ 19 w 19"/>
                <a:gd name="T13" fmla="*/ 10 h 19"/>
                <a:gd name="T14" fmla="*/ 11 w 19"/>
                <a:gd name="T15" fmla="*/ 9 h 19"/>
                <a:gd name="T16" fmla="*/ 12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2" y="0"/>
                  </a:moveTo>
                  <a:lnTo>
                    <a:pt x="10" y="8"/>
                  </a:lnTo>
                  <a:lnTo>
                    <a:pt x="0" y="8"/>
                  </a:lnTo>
                  <a:lnTo>
                    <a:pt x="9" y="10"/>
                  </a:lnTo>
                  <a:lnTo>
                    <a:pt x="9" y="19"/>
                  </a:lnTo>
                  <a:lnTo>
                    <a:pt x="11" y="10"/>
                  </a:lnTo>
                  <a:lnTo>
                    <a:pt x="19" y="10"/>
                  </a:lnTo>
                  <a:lnTo>
                    <a:pt x="11" y="9"/>
                  </a:lnTo>
                  <a:lnTo>
                    <a:pt x="12"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55" name="Freeform 5804"/>
            <p:cNvSpPr/>
            <p:nvPr/>
          </p:nvSpPr>
          <p:spPr bwMode="auto">
            <a:xfrm>
              <a:off x="3081626" y="3216702"/>
              <a:ext cx="67221" cy="69710"/>
            </a:xfrm>
            <a:custGeom>
              <a:avLst/>
              <a:gdLst>
                <a:gd name="T0" fmla="*/ 13 w 27"/>
                <a:gd name="T1" fmla="*/ 0 h 28"/>
                <a:gd name="T2" fmla="*/ 15 w 27"/>
                <a:gd name="T3" fmla="*/ 13 h 28"/>
                <a:gd name="T4" fmla="*/ 27 w 27"/>
                <a:gd name="T5" fmla="*/ 12 h 28"/>
                <a:gd name="T6" fmla="*/ 15 w 27"/>
                <a:gd name="T7" fmla="*/ 15 h 28"/>
                <a:gd name="T8" fmla="*/ 15 w 27"/>
                <a:gd name="T9" fmla="*/ 28 h 28"/>
                <a:gd name="T10" fmla="*/ 13 w 27"/>
                <a:gd name="T11" fmla="*/ 15 h 28"/>
                <a:gd name="T12" fmla="*/ 0 w 27"/>
                <a:gd name="T13" fmla="*/ 15 h 28"/>
                <a:gd name="T14" fmla="*/ 13 w 27"/>
                <a:gd name="T15" fmla="*/ 13 h 28"/>
                <a:gd name="T16" fmla="*/ 13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13" y="0"/>
                  </a:moveTo>
                  <a:lnTo>
                    <a:pt x="15" y="13"/>
                  </a:lnTo>
                  <a:lnTo>
                    <a:pt x="27" y="12"/>
                  </a:lnTo>
                  <a:lnTo>
                    <a:pt x="15" y="15"/>
                  </a:lnTo>
                  <a:lnTo>
                    <a:pt x="15" y="28"/>
                  </a:lnTo>
                  <a:lnTo>
                    <a:pt x="13" y="15"/>
                  </a:lnTo>
                  <a:lnTo>
                    <a:pt x="0" y="15"/>
                  </a:lnTo>
                  <a:lnTo>
                    <a:pt x="13"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56" name="Freeform 5805"/>
            <p:cNvSpPr/>
            <p:nvPr/>
          </p:nvSpPr>
          <p:spPr bwMode="auto">
            <a:xfrm>
              <a:off x="4846802" y="1568545"/>
              <a:ext cx="69711" cy="72201"/>
            </a:xfrm>
            <a:custGeom>
              <a:avLst/>
              <a:gdLst>
                <a:gd name="T0" fmla="*/ 13 w 28"/>
                <a:gd name="T1" fmla="*/ 0 h 29"/>
                <a:gd name="T2" fmla="*/ 13 w 28"/>
                <a:gd name="T3" fmla="*/ 13 h 29"/>
                <a:gd name="T4" fmla="*/ 0 w 28"/>
                <a:gd name="T5" fmla="*/ 16 h 29"/>
                <a:gd name="T6" fmla="*/ 13 w 28"/>
                <a:gd name="T7" fmla="*/ 15 h 29"/>
                <a:gd name="T8" fmla="*/ 15 w 28"/>
                <a:gd name="T9" fmla="*/ 29 h 29"/>
                <a:gd name="T10" fmla="*/ 15 w 28"/>
                <a:gd name="T11" fmla="*/ 15 h 29"/>
                <a:gd name="T12" fmla="*/ 28 w 28"/>
                <a:gd name="T13" fmla="*/ 13 h 29"/>
                <a:gd name="T14" fmla="*/ 15 w 28"/>
                <a:gd name="T15" fmla="*/ 13 h 29"/>
                <a:gd name="T16" fmla="*/ 13 w 2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9">
                  <a:moveTo>
                    <a:pt x="13" y="0"/>
                  </a:moveTo>
                  <a:lnTo>
                    <a:pt x="13" y="13"/>
                  </a:lnTo>
                  <a:lnTo>
                    <a:pt x="0" y="16"/>
                  </a:lnTo>
                  <a:lnTo>
                    <a:pt x="13" y="15"/>
                  </a:lnTo>
                  <a:lnTo>
                    <a:pt x="15" y="29"/>
                  </a:lnTo>
                  <a:lnTo>
                    <a:pt x="15" y="15"/>
                  </a:lnTo>
                  <a:lnTo>
                    <a:pt x="28" y="13"/>
                  </a:lnTo>
                  <a:lnTo>
                    <a:pt x="15"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57" name="Freeform 5806"/>
            <p:cNvSpPr/>
            <p:nvPr/>
          </p:nvSpPr>
          <p:spPr bwMode="auto">
            <a:xfrm>
              <a:off x="4846802" y="1568545"/>
              <a:ext cx="69711" cy="72201"/>
            </a:xfrm>
            <a:custGeom>
              <a:avLst/>
              <a:gdLst>
                <a:gd name="T0" fmla="*/ 13 w 28"/>
                <a:gd name="T1" fmla="*/ 0 h 29"/>
                <a:gd name="T2" fmla="*/ 13 w 28"/>
                <a:gd name="T3" fmla="*/ 13 h 29"/>
                <a:gd name="T4" fmla="*/ 0 w 28"/>
                <a:gd name="T5" fmla="*/ 16 h 29"/>
                <a:gd name="T6" fmla="*/ 13 w 28"/>
                <a:gd name="T7" fmla="*/ 15 h 29"/>
                <a:gd name="T8" fmla="*/ 15 w 28"/>
                <a:gd name="T9" fmla="*/ 29 h 29"/>
                <a:gd name="T10" fmla="*/ 15 w 28"/>
                <a:gd name="T11" fmla="*/ 15 h 29"/>
                <a:gd name="T12" fmla="*/ 28 w 28"/>
                <a:gd name="T13" fmla="*/ 13 h 29"/>
                <a:gd name="T14" fmla="*/ 15 w 28"/>
                <a:gd name="T15" fmla="*/ 13 h 29"/>
                <a:gd name="T16" fmla="*/ 13 w 2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9">
                  <a:moveTo>
                    <a:pt x="13" y="0"/>
                  </a:moveTo>
                  <a:lnTo>
                    <a:pt x="13" y="13"/>
                  </a:lnTo>
                  <a:lnTo>
                    <a:pt x="0" y="16"/>
                  </a:lnTo>
                  <a:lnTo>
                    <a:pt x="13" y="15"/>
                  </a:lnTo>
                  <a:lnTo>
                    <a:pt x="15" y="29"/>
                  </a:lnTo>
                  <a:lnTo>
                    <a:pt x="15" y="15"/>
                  </a:lnTo>
                  <a:lnTo>
                    <a:pt x="28" y="13"/>
                  </a:lnTo>
                  <a:lnTo>
                    <a:pt x="15" y="13"/>
                  </a:lnTo>
                  <a:lnTo>
                    <a:pt x="13"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58" name="Freeform 5807"/>
            <p:cNvSpPr/>
            <p:nvPr/>
          </p:nvSpPr>
          <p:spPr bwMode="auto">
            <a:xfrm>
              <a:off x="4124800" y="1180158"/>
              <a:ext cx="39835" cy="42326"/>
            </a:xfrm>
            <a:custGeom>
              <a:avLst/>
              <a:gdLst>
                <a:gd name="T0" fmla="*/ 8 w 16"/>
                <a:gd name="T1" fmla="*/ 0 h 17"/>
                <a:gd name="T2" fmla="*/ 9 w 16"/>
                <a:gd name="T3" fmla="*/ 7 h 17"/>
                <a:gd name="T4" fmla="*/ 16 w 16"/>
                <a:gd name="T5" fmla="*/ 7 h 17"/>
                <a:gd name="T6" fmla="*/ 9 w 16"/>
                <a:gd name="T7" fmla="*/ 9 h 17"/>
                <a:gd name="T8" fmla="*/ 9 w 16"/>
                <a:gd name="T9" fmla="*/ 17 h 17"/>
                <a:gd name="T10" fmla="*/ 8 w 16"/>
                <a:gd name="T11" fmla="*/ 9 h 17"/>
                <a:gd name="T12" fmla="*/ 0 w 16"/>
                <a:gd name="T13" fmla="*/ 9 h 17"/>
                <a:gd name="T14" fmla="*/ 8 w 16"/>
                <a:gd name="T15" fmla="*/ 7 h 17"/>
                <a:gd name="T16" fmla="*/ 8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8" y="0"/>
                  </a:moveTo>
                  <a:lnTo>
                    <a:pt x="9" y="7"/>
                  </a:lnTo>
                  <a:lnTo>
                    <a:pt x="16" y="7"/>
                  </a:lnTo>
                  <a:lnTo>
                    <a:pt x="9" y="9"/>
                  </a:lnTo>
                  <a:lnTo>
                    <a:pt x="9" y="17"/>
                  </a:lnTo>
                  <a:lnTo>
                    <a:pt x="8" y="9"/>
                  </a:lnTo>
                  <a:lnTo>
                    <a:pt x="0" y="9"/>
                  </a:lnTo>
                  <a:lnTo>
                    <a:pt x="8" y="7"/>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59" name="Freeform 5808"/>
            <p:cNvSpPr/>
            <p:nvPr/>
          </p:nvSpPr>
          <p:spPr bwMode="auto">
            <a:xfrm>
              <a:off x="8578809" y="1018328"/>
              <a:ext cx="69711" cy="67222"/>
            </a:xfrm>
            <a:custGeom>
              <a:avLst/>
              <a:gdLst>
                <a:gd name="T0" fmla="*/ 12 w 28"/>
                <a:gd name="T1" fmla="*/ 0 h 27"/>
                <a:gd name="T2" fmla="*/ 15 w 28"/>
                <a:gd name="T3" fmla="*/ 12 h 27"/>
                <a:gd name="T4" fmla="*/ 28 w 28"/>
                <a:gd name="T5" fmla="*/ 12 h 27"/>
                <a:gd name="T6" fmla="*/ 15 w 28"/>
                <a:gd name="T7" fmla="*/ 14 h 27"/>
                <a:gd name="T8" fmla="*/ 15 w 28"/>
                <a:gd name="T9" fmla="*/ 27 h 27"/>
                <a:gd name="T10" fmla="*/ 13 w 28"/>
                <a:gd name="T11" fmla="*/ 14 h 27"/>
                <a:gd name="T12" fmla="*/ 0 w 28"/>
                <a:gd name="T13" fmla="*/ 14 h 27"/>
                <a:gd name="T14" fmla="*/ 13 w 28"/>
                <a:gd name="T15" fmla="*/ 12 h 27"/>
                <a:gd name="T16" fmla="*/ 12 w 28"/>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2" y="0"/>
                  </a:moveTo>
                  <a:lnTo>
                    <a:pt x="15" y="12"/>
                  </a:lnTo>
                  <a:lnTo>
                    <a:pt x="28" y="12"/>
                  </a:lnTo>
                  <a:lnTo>
                    <a:pt x="15" y="14"/>
                  </a:lnTo>
                  <a:lnTo>
                    <a:pt x="15" y="27"/>
                  </a:lnTo>
                  <a:lnTo>
                    <a:pt x="13" y="14"/>
                  </a:lnTo>
                  <a:lnTo>
                    <a:pt x="0" y="14"/>
                  </a:lnTo>
                  <a:lnTo>
                    <a:pt x="13" y="12"/>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60" name="Freeform 5809"/>
            <p:cNvSpPr/>
            <p:nvPr/>
          </p:nvSpPr>
          <p:spPr bwMode="auto">
            <a:xfrm>
              <a:off x="5762998" y="1060653"/>
              <a:ext cx="52283" cy="54773"/>
            </a:xfrm>
            <a:custGeom>
              <a:avLst/>
              <a:gdLst>
                <a:gd name="T0" fmla="*/ 0 w 21"/>
                <a:gd name="T1" fmla="*/ 2 h 22"/>
                <a:gd name="T2" fmla="*/ 11 w 21"/>
                <a:gd name="T3" fmla="*/ 9 h 22"/>
                <a:gd name="T4" fmla="*/ 20 w 21"/>
                <a:gd name="T5" fmla="*/ 0 h 22"/>
                <a:gd name="T6" fmla="*/ 13 w 21"/>
                <a:gd name="T7" fmla="*/ 10 h 22"/>
                <a:gd name="T8" fmla="*/ 21 w 21"/>
                <a:gd name="T9" fmla="*/ 20 h 22"/>
                <a:gd name="T10" fmla="*/ 11 w 21"/>
                <a:gd name="T11" fmla="*/ 12 h 22"/>
                <a:gd name="T12" fmla="*/ 2 w 21"/>
                <a:gd name="T13" fmla="*/ 22 h 22"/>
                <a:gd name="T14" fmla="*/ 10 w 21"/>
                <a:gd name="T15" fmla="*/ 10 h 22"/>
                <a:gd name="T16" fmla="*/ 0 w 21"/>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0" y="2"/>
                  </a:moveTo>
                  <a:lnTo>
                    <a:pt x="11" y="9"/>
                  </a:lnTo>
                  <a:lnTo>
                    <a:pt x="20" y="0"/>
                  </a:lnTo>
                  <a:lnTo>
                    <a:pt x="13" y="10"/>
                  </a:lnTo>
                  <a:lnTo>
                    <a:pt x="21" y="20"/>
                  </a:lnTo>
                  <a:lnTo>
                    <a:pt x="11" y="12"/>
                  </a:lnTo>
                  <a:lnTo>
                    <a:pt x="2" y="22"/>
                  </a:lnTo>
                  <a:lnTo>
                    <a:pt x="10" y="10"/>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61" name="Freeform 5810"/>
            <p:cNvSpPr/>
            <p:nvPr/>
          </p:nvSpPr>
          <p:spPr bwMode="auto">
            <a:xfrm>
              <a:off x="8265111" y="2845743"/>
              <a:ext cx="69711" cy="69710"/>
            </a:xfrm>
            <a:custGeom>
              <a:avLst/>
              <a:gdLst>
                <a:gd name="T0" fmla="*/ 13 w 28"/>
                <a:gd name="T1" fmla="*/ 0 h 28"/>
                <a:gd name="T2" fmla="*/ 16 w 28"/>
                <a:gd name="T3" fmla="*/ 13 h 28"/>
                <a:gd name="T4" fmla="*/ 28 w 28"/>
                <a:gd name="T5" fmla="*/ 13 h 28"/>
                <a:gd name="T6" fmla="*/ 16 w 28"/>
                <a:gd name="T7" fmla="*/ 15 h 28"/>
                <a:gd name="T8" fmla="*/ 16 w 28"/>
                <a:gd name="T9" fmla="*/ 28 h 28"/>
                <a:gd name="T10" fmla="*/ 14 w 28"/>
                <a:gd name="T11" fmla="*/ 15 h 28"/>
                <a:gd name="T12" fmla="*/ 0 w 28"/>
                <a:gd name="T13" fmla="*/ 16 h 28"/>
                <a:gd name="T14" fmla="*/ 14 w 28"/>
                <a:gd name="T15" fmla="*/ 13 h 28"/>
                <a:gd name="T16" fmla="*/ 13 w 2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13" y="0"/>
                  </a:moveTo>
                  <a:lnTo>
                    <a:pt x="16" y="13"/>
                  </a:lnTo>
                  <a:lnTo>
                    <a:pt x="28" y="13"/>
                  </a:lnTo>
                  <a:lnTo>
                    <a:pt x="16" y="15"/>
                  </a:lnTo>
                  <a:lnTo>
                    <a:pt x="16" y="28"/>
                  </a:lnTo>
                  <a:lnTo>
                    <a:pt x="14" y="15"/>
                  </a:lnTo>
                  <a:lnTo>
                    <a:pt x="0" y="16"/>
                  </a:lnTo>
                  <a:lnTo>
                    <a:pt x="14"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62" name="Freeform 5811"/>
            <p:cNvSpPr/>
            <p:nvPr/>
          </p:nvSpPr>
          <p:spPr bwMode="auto">
            <a:xfrm>
              <a:off x="3666701" y="2143657"/>
              <a:ext cx="69711" cy="67222"/>
            </a:xfrm>
            <a:custGeom>
              <a:avLst/>
              <a:gdLst>
                <a:gd name="T0" fmla="*/ 12 w 28"/>
                <a:gd name="T1" fmla="*/ 0 h 27"/>
                <a:gd name="T2" fmla="*/ 15 w 28"/>
                <a:gd name="T3" fmla="*/ 13 h 27"/>
                <a:gd name="T4" fmla="*/ 28 w 28"/>
                <a:gd name="T5" fmla="*/ 13 h 27"/>
                <a:gd name="T6" fmla="*/ 15 w 28"/>
                <a:gd name="T7" fmla="*/ 15 h 27"/>
                <a:gd name="T8" fmla="*/ 15 w 28"/>
                <a:gd name="T9" fmla="*/ 27 h 27"/>
                <a:gd name="T10" fmla="*/ 13 w 28"/>
                <a:gd name="T11" fmla="*/ 15 h 27"/>
                <a:gd name="T12" fmla="*/ 0 w 28"/>
                <a:gd name="T13" fmla="*/ 15 h 27"/>
                <a:gd name="T14" fmla="*/ 13 w 28"/>
                <a:gd name="T15" fmla="*/ 13 h 27"/>
                <a:gd name="T16" fmla="*/ 12 w 28"/>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2" y="0"/>
                  </a:moveTo>
                  <a:lnTo>
                    <a:pt x="15" y="13"/>
                  </a:lnTo>
                  <a:lnTo>
                    <a:pt x="28" y="13"/>
                  </a:lnTo>
                  <a:lnTo>
                    <a:pt x="15" y="15"/>
                  </a:lnTo>
                  <a:lnTo>
                    <a:pt x="15" y="27"/>
                  </a:lnTo>
                  <a:lnTo>
                    <a:pt x="13" y="15"/>
                  </a:lnTo>
                  <a:lnTo>
                    <a:pt x="0" y="15"/>
                  </a:lnTo>
                  <a:lnTo>
                    <a:pt x="13" y="13"/>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63" name="Freeform 5813"/>
            <p:cNvSpPr/>
            <p:nvPr/>
          </p:nvSpPr>
          <p:spPr bwMode="auto">
            <a:xfrm>
              <a:off x="4635180" y="3351144"/>
              <a:ext cx="67221" cy="69710"/>
            </a:xfrm>
            <a:custGeom>
              <a:avLst/>
              <a:gdLst>
                <a:gd name="T0" fmla="*/ 13 w 27"/>
                <a:gd name="T1" fmla="*/ 0 h 28"/>
                <a:gd name="T2" fmla="*/ 15 w 27"/>
                <a:gd name="T3" fmla="*/ 13 h 28"/>
                <a:gd name="T4" fmla="*/ 27 w 27"/>
                <a:gd name="T5" fmla="*/ 13 h 28"/>
                <a:gd name="T6" fmla="*/ 15 w 27"/>
                <a:gd name="T7" fmla="*/ 15 h 28"/>
                <a:gd name="T8" fmla="*/ 15 w 27"/>
                <a:gd name="T9" fmla="*/ 28 h 28"/>
                <a:gd name="T10" fmla="*/ 13 w 27"/>
                <a:gd name="T11" fmla="*/ 16 h 28"/>
                <a:gd name="T12" fmla="*/ 0 w 27"/>
                <a:gd name="T13" fmla="*/ 16 h 28"/>
                <a:gd name="T14" fmla="*/ 13 w 27"/>
                <a:gd name="T15" fmla="*/ 14 h 28"/>
                <a:gd name="T16" fmla="*/ 13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13" y="0"/>
                  </a:moveTo>
                  <a:lnTo>
                    <a:pt x="15" y="13"/>
                  </a:lnTo>
                  <a:lnTo>
                    <a:pt x="27" y="13"/>
                  </a:lnTo>
                  <a:lnTo>
                    <a:pt x="15" y="15"/>
                  </a:lnTo>
                  <a:lnTo>
                    <a:pt x="15" y="28"/>
                  </a:lnTo>
                  <a:lnTo>
                    <a:pt x="13" y="16"/>
                  </a:lnTo>
                  <a:lnTo>
                    <a:pt x="0" y="16"/>
                  </a:lnTo>
                  <a:lnTo>
                    <a:pt x="13" y="14"/>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64" name="Freeform 5814"/>
            <p:cNvSpPr/>
            <p:nvPr/>
          </p:nvSpPr>
          <p:spPr bwMode="auto">
            <a:xfrm>
              <a:off x="5352203" y="2756114"/>
              <a:ext cx="87137" cy="84648"/>
            </a:xfrm>
            <a:custGeom>
              <a:avLst/>
              <a:gdLst>
                <a:gd name="T0" fmla="*/ 8 w 35"/>
                <a:gd name="T1" fmla="*/ 0 h 34"/>
                <a:gd name="T2" fmla="*/ 18 w 35"/>
                <a:gd name="T3" fmla="*/ 14 h 34"/>
                <a:gd name="T4" fmla="*/ 35 w 35"/>
                <a:gd name="T5" fmla="*/ 8 h 34"/>
                <a:gd name="T6" fmla="*/ 19 w 35"/>
                <a:gd name="T7" fmla="*/ 18 h 34"/>
                <a:gd name="T8" fmla="*/ 26 w 35"/>
                <a:gd name="T9" fmla="*/ 34 h 34"/>
                <a:gd name="T10" fmla="*/ 17 w 35"/>
                <a:gd name="T11" fmla="*/ 19 h 34"/>
                <a:gd name="T12" fmla="*/ 0 w 35"/>
                <a:gd name="T13" fmla="*/ 26 h 34"/>
                <a:gd name="T14" fmla="*/ 15 w 35"/>
                <a:gd name="T15" fmla="*/ 16 h 34"/>
                <a:gd name="T16" fmla="*/ 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8" y="0"/>
                  </a:moveTo>
                  <a:lnTo>
                    <a:pt x="18" y="14"/>
                  </a:lnTo>
                  <a:lnTo>
                    <a:pt x="35" y="8"/>
                  </a:lnTo>
                  <a:lnTo>
                    <a:pt x="19" y="18"/>
                  </a:lnTo>
                  <a:lnTo>
                    <a:pt x="26" y="34"/>
                  </a:lnTo>
                  <a:lnTo>
                    <a:pt x="17" y="19"/>
                  </a:lnTo>
                  <a:lnTo>
                    <a:pt x="0" y="26"/>
                  </a:lnTo>
                  <a:lnTo>
                    <a:pt x="15" y="16"/>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65" name="Freeform 5815"/>
            <p:cNvSpPr/>
            <p:nvPr/>
          </p:nvSpPr>
          <p:spPr bwMode="auto">
            <a:xfrm>
              <a:off x="7080030" y="1371860"/>
              <a:ext cx="67221" cy="67222"/>
            </a:xfrm>
            <a:custGeom>
              <a:avLst/>
              <a:gdLst>
                <a:gd name="T0" fmla="*/ 15 w 27"/>
                <a:gd name="T1" fmla="*/ 0 h 27"/>
                <a:gd name="T2" fmla="*/ 14 w 27"/>
                <a:gd name="T3" fmla="*/ 13 h 27"/>
                <a:gd name="T4" fmla="*/ 27 w 27"/>
                <a:gd name="T5" fmla="*/ 16 h 27"/>
                <a:gd name="T6" fmla="*/ 14 w 27"/>
                <a:gd name="T7" fmla="*/ 15 h 27"/>
                <a:gd name="T8" fmla="*/ 11 w 27"/>
                <a:gd name="T9" fmla="*/ 27 h 27"/>
                <a:gd name="T10" fmla="*/ 12 w 27"/>
                <a:gd name="T11" fmla="*/ 15 h 27"/>
                <a:gd name="T12" fmla="*/ 0 w 27"/>
                <a:gd name="T13" fmla="*/ 12 h 27"/>
                <a:gd name="T14" fmla="*/ 12 w 27"/>
                <a:gd name="T15" fmla="*/ 13 h 27"/>
                <a:gd name="T16" fmla="*/ 15 w 2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7">
                  <a:moveTo>
                    <a:pt x="15" y="0"/>
                  </a:moveTo>
                  <a:lnTo>
                    <a:pt x="14" y="13"/>
                  </a:lnTo>
                  <a:lnTo>
                    <a:pt x="27" y="16"/>
                  </a:lnTo>
                  <a:lnTo>
                    <a:pt x="14" y="15"/>
                  </a:lnTo>
                  <a:lnTo>
                    <a:pt x="11" y="27"/>
                  </a:lnTo>
                  <a:lnTo>
                    <a:pt x="12" y="15"/>
                  </a:lnTo>
                  <a:lnTo>
                    <a:pt x="0" y="12"/>
                  </a:lnTo>
                  <a:lnTo>
                    <a:pt x="12" y="13"/>
                  </a:lnTo>
                  <a:lnTo>
                    <a:pt x="1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66" name="Freeform 5816"/>
            <p:cNvSpPr/>
            <p:nvPr/>
          </p:nvSpPr>
          <p:spPr bwMode="auto">
            <a:xfrm>
              <a:off x="4707381" y="2429967"/>
              <a:ext cx="67221" cy="67222"/>
            </a:xfrm>
            <a:custGeom>
              <a:avLst/>
              <a:gdLst>
                <a:gd name="T0" fmla="*/ 15 w 27"/>
                <a:gd name="T1" fmla="*/ 0 h 27"/>
                <a:gd name="T2" fmla="*/ 14 w 27"/>
                <a:gd name="T3" fmla="*/ 13 h 27"/>
                <a:gd name="T4" fmla="*/ 27 w 27"/>
                <a:gd name="T5" fmla="*/ 16 h 27"/>
                <a:gd name="T6" fmla="*/ 14 w 27"/>
                <a:gd name="T7" fmla="*/ 15 h 27"/>
                <a:gd name="T8" fmla="*/ 11 w 27"/>
                <a:gd name="T9" fmla="*/ 27 h 27"/>
                <a:gd name="T10" fmla="*/ 12 w 27"/>
                <a:gd name="T11" fmla="*/ 15 h 27"/>
                <a:gd name="T12" fmla="*/ 0 w 27"/>
                <a:gd name="T13" fmla="*/ 11 h 27"/>
                <a:gd name="T14" fmla="*/ 12 w 27"/>
                <a:gd name="T15" fmla="*/ 11 h 27"/>
                <a:gd name="T16" fmla="*/ 15 w 2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7">
                  <a:moveTo>
                    <a:pt x="15" y="0"/>
                  </a:moveTo>
                  <a:lnTo>
                    <a:pt x="14" y="13"/>
                  </a:lnTo>
                  <a:lnTo>
                    <a:pt x="27" y="16"/>
                  </a:lnTo>
                  <a:lnTo>
                    <a:pt x="14" y="15"/>
                  </a:lnTo>
                  <a:lnTo>
                    <a:pt x="11" y="27"/>
                  </a:lnTo>
                  <a:lnTo>
                    <a:pt x="12" y="15"/>
                  </a:lnTo>
                  <a:lnTo>
                    <a:pt x="0" y="11"/>
                  </a:lnTo>
                  <a:lnTo>
                    <a:pt x="12" y="11"/>
                  </a:lnTo>
                  <a:lnTo>
                    <a:pt x="1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67" name="Freeform 5821"/>
            <p:cNvSpPr/>
            <p:nvPr/>
          </p:nvSpPr>
          <p:spPr bwMode="auto">
            <a:xfrm>
              <a:off x="1814387" y="572679"/>
              <a:ext cx="37344" cy="34856"/>
            </a:xfrm>
            <a:custGeom>
              <a:avLst/>
              <a:gdLst>
                <a:gd name="T0" fmla="*/ 6 w 15"/>
                <a:gd name="T1" fmla="*/ 0 h 14"/>
                <a:gd name="T2" fmla="*/ 8 w 15"/>
                <a:gd name="T3" fmla="*/ 7 h 14"/>
                <a:gd name="T4" fmla="*/ 15 w 15"/>
                <a:gd name="T5" fmla="*/ 7 h 14"/>
                <a:gd name="T6" fmla="*/ 8 w 15"/>
                <a:gd name="T7" fmla="*/ 8 h 14"/>
                <a:gd name="T8" fmla="*/ 8 w 15"/>
                <a:gd name="T9" fmla="*/ 14 h 14"/>
                <a:gd name="T10" fmla="*/ 7 w 15"/>
                <a:gd name="T11" fmla="*/ 8 h 14"/>
                <a:gd name="T12" fmla="*/ 0 w 15"/>
                <a:gd name="T13" fmla="*/ 8 h 14"/>
                <a:gd name="T14" fmla="*/ 6 w 15"/>
                <a:gd name="T15" fmla="*/ 7 h 14"/>
                <a:gd name="T16" fmla="*/ 6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6" y="0"/>
                  </a:moveTo>
                  <a:lnTo>
                    <a:pt x="8" y="7"/>
                  </a:lnTo>
                  <a:lnTo>
                    <a:pt x="15" y="7"/>
                  </a:lnTo>
                  <a:lnTo>
                    <a:pt x="8" y="8"/>
                  </a:lnTo>
                  <a:lnTo>
                    <a:pt x="8" y="14"/>
                  </a:lnTo>
                  <a:lnTo>
                    <a:pt x="7" y="8"/>
                  </a:lnTo>
                  <a:lnTo>
                    <a:pt x="0" y="8"/>
                  </a:lnTo>
                  <a:lnTo>
                    <a:pt x="6" y="7"/>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68" name="Freeform 5822"/>
            <p:cNvSpPr/>
            <p:nvPr/>
          </p:nvSpPr>
          <p:spPr bwMode="auto">
            <a:xfrm>
              <a:off x="2292403" y="306285"/>
              <a:ext cx="27386" cy="29876"/>
            </a:xfrm>
            <a:custGeom>
              <a:avLst/>
              <a:gdLst>
                <a:gd name="T0" fmla="*/ 0 w 11"/>
                <a:gd name="T1" fmla="*/ 1 h 12"/>
                <a:gd name="T2" fmla="*/ 6 w 11"/>
                <a:gd name="T3" fmla="*/ 5 h 12"/>
                <a:gd name="T4" fmla="*/ 10 w 11"/>
                <a:gd name="T5" fmla="*/ 0 h 12"/>
                <a:gd name="T6" fmla="*/ 6 w 11"/>
                <a:gd name="T7" fmla="*/ 5 h 12"/>
                <a:gd name="T8" fmla="*/ 11 w 11"/>
                <a:gd name="T9" fmla="*/ 11 h 12"/>
                <a:gd name="T10" fmla="*/ 6 w 11"/>
                <a:gd name="T11" fmla="*/ 6 h 12"/>
                <a:gd name="T12" fmla="*/ 1 w 11"/>
                <a:gd name="T13" fmla="*/ 12 h 12"/>
                <a:gd name="T14" fmla="*/ 5 w 11"/>
                <a:gd name="T15" fmla="*/ 6 h 12"/>
                <a:gd name="T16" fmla="*/ 0 w 11"/>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
                  <a:moveTo>
                    <a:pt x="0" y="1"/>
                  </a:moveTo>
                  <a:lnTo>
                    <a:pt x="6" y="5"/>
                  </a:lnTo>
                  <a:lnTo>
                    <a:pt x="10" y="0"/>
                  </a:lnTo>
                  <a:lnTo>
                    <a:pt x="6" y="5"/>
                  </a:lnTo>
                  <a:lnTo>
                    <a:pt x="11" y="11"/>
                  </a:lnTo>
                  <a:lnTo>
                    <a:pt x="6" y="6"/>
                  </a:lnTo>
                  <a:lnTo>
                    <a:pt x="1" y="12"/>
                  </a:lnTo>
                  <a:lnTo>
                    <a:pt x="5" y="6"/>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69" name="Freeform 5823"/>
            <p:cNvSpPr/>
            <p:nvPr/>
          </p:nvSpPr>
          <p:spPr bwMode="auto">
            <a:xfrm>
              <a:off x="1196950" y="873930"/>
              <a:ext cx="37344" cy="32367"/>
            </a:xfrm>
            <a:custGeom>
              <a:avLst/>
              <a:gdLst>
                <a:gd name="T0" fmla="*/ 6 w 15"/>
                <a:gd name="T1" fmla="*/ 0 h 13"/>
                <a:gd name="T2" fmla="*/ 9 w 15"/>
                <a:gd name="T3" fmla="*/ 6 h 13"/>
                <a:gd name="T4" fmla="*/ 15 w 15"/>
                <a:gd name="T5" fmla="*/ 6 h 13"/>
                <a:gd name="T6" fmla="*/ 9 w 15"/>
                <a:gd name="T7" fmla="*/ 7 h 13"/>
                <a:gd name="T8" fmla="*/ 9 w 15"/>
                <a:gd name="T9" fmla="*/ 13 h 13"/>
                <a:gd name="T10" fmla="*/ 8 w 15"/>
                <a:gd name="T11" fmla="*/ 7 h 13"/>
                <a:gd name="T12" fmla="*/ 0 w 15"/>
                <a:gd name="T13" fmla="*/ 7 h 13"/>
                <a:gd name="T14" fmla="*/ 6 w 15"/>
                <a:gd name="T15" fmla="*/ 6 h 13"/>
                <a:gd name="T16" fmla="*/ 6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6" y="0"/>
                  </a:moveTo>
                  <a:lnTo>
                    <a:pt x="9" y="6"/>
                  </a:lnTo>
                  <a:lnTo>
                    <a:pt x="15" y="6"/>
                  </a:lnTo>
                  <a:lnTo>
                    <a:pt x="9" y="7"/>
                  </a:lnTo>
                  <a:lnTo>
                    <a:pt x="9" y="13"/>
                  </a:lnTo>
                  <a:lnTo>
                    <a:pt x="8" y="7"/>
                  </a:lnTo>
                  <a:lnTo>
                    <a:pt x="0" y="7"/>
                  </a:lnTo>
                  <a:lnTo>
                    <a:pt x="6"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70" name="Freeform 5824"/>
            <p:cNvSpPr/>
            <p:nvPr/>
          </p:nvSpPr>
          <p:spPr bwMode="auto">
            <a:xfrm>
              <a:off x="1470813" y="647370"/>
              <a:ext cx="27386" cy="32367"/>
            </a:xfrm>
            <a:custGeom>
              <a:avLst/>
              <a:gdLst>
                <a:gd name="T0" fmla="*/ 0 w 11"/>
                <a:gd name="T1" fmla="*/ 3 h 13"/>
                <a:gd name="T2" fmla="*/ 5 w 11"/>
                <a:gd name="T3" fmla="*/ 6 h 13"/>
                <a:gd name="T4" fmla="*/ 9 w 11"/>
                <a:gd name="T5" fmla="*/ 0 h 13"/>
                <a:gd name="T6" fmla="*/ 6 w 11"/>
                <a:gd name="T7" fmla="*/ 6 h 13"/>
                <a:gd name="T8" fmla="*/ 11 w 11"/>
                <a:gd name="T9" fmla="*/ 11 h 13"/>
                <a:gd name="T10" fmla="*/ 6 w 11"/>
                <a:gd name="T11" fmla="*/ 7 h 13"/>
                <a:gd name="T12" fmla="*/ 2 w 11"/>
                <a:gd name="T13" fmla="*/ 13 h 13"/>
                <a:gd name="T14" fmla="*/ 5 w 11"/>
                <a:gd name="T15" fmla="*/ 6 h 13"/>
                <a:gd name="T16" fmla="*/ 0 w 11"/>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3">
                  <a:moveTo>
                    <a:pt x="0" y="3"/>
                  </a:moveTo>
                  <a:lnTo>
                    <a:pt x="5" y="6"/>
                  </a:lnTo>
                  <a:lnTo>
                    <a:pt x="9" y="0"/>
                  </a:lnTo>
                  <a:lnTo>
                    <a:pt x="6" y="6"/>
                  </a:lnTo>
                  <a:lnTo>
                    <a:pt x="11" y="11"/>
                  </a:lnTo>
                  <a:lnTo>
                    <a:pt x="6" y="7"/>
                  </a:lnTo>
                  <a:lnTo>
                    <a:pt x="2" y="13"/>
                  </a:lnTo>
                  <a:lnTo>
                    <a:pt x="5" y="6"/>
                  </a:lnTo>
                  <a:lnTo>
                    <a:pt x="0" y="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71" name="Freeform 5825"/>
            <p:cNvSpPr/>
            <p:nvPr/>
          </p:nvSpPr>
          <p:spPr bwMode="auto">
            <a:xfrm>
              <a:off x="1704842" y="1503814"/>
              <a:ext cx="34856" cy="37346"/>
            </a:xfrm>
            <a:custGeom>
              <a:avLst/>
              <a:gdLst>
                <a:gd name="T0" fmla="*/ 6 w 14"/>
                <a:gd name="T1" fmla="*/ 0 h 15"/>
                <a:gd name="T2" fmla="*/ 6 w 14"/>
                <a:gd name="T3" fmla="*/ 6 h 15"/>
                <a:gd name="T4" fmla="*/ 0 w 14"/>
                <a:gd name="T5" fmla="*/ 7 h 15"/>
                <a:gd name="T6" fmla="*/ 6 w 14"/>
                <a:gd name="T7" fmla="*/ 7 h 15"/>
                <a:gd name="T8" fmla="*/ 7 w 14"/>
                <a:gd name="T9" fmla="*/ 15 h 15"/>
                <a:gd name="T10" fmla="*/ 7 w 14"/>
                <a:gd name="T11" fmla="*/ 7 h 15"/>
                <a:gd name="T12" fmla="*/ 14 w 14"/>
                <a:gd name="T13" fmla="*/ 6 h 15"/>
                <a:gd name="T14" fmla="*/ 7 w 14"/>
                <a:gd name="T15" fmla="*/ 6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lnTo>
                    <a:pt x="6" y="6"/>
                  </a:lnTo>
                  <a:lnTo>
                    <a:pt x="0" y="7"/>
                  </a:lnTo>
                  <a:lnTo>
                    <a:pt x="6" y="7"/>
                  </a:lnTo>
                  <a:lnTo>
                    <a:pt x="7" y="15"/>
                  </a:lnTo>
                  <a:lnTo>
                    <a:pt x="7" y="7"/>
                  </a:lnTo>
                  <a:lnTo>
                    <a:pt x="14" y="6"/>
                  </a:lnTo>
                  <a:lnTo>
                    <a:pt x="7"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72" name="Freeform 5826"/>
            <p:cNvSpPr/>
            <p:nvPr/>
          </p:nvSpPr>
          <p:spPr bwMode="auto">
            <a:xfrm>
              <a:off x="1704842" y="1503814"/>
              <a:ext cx="34856" cy="37346"/>
            </a:xfrm>
            <a:custGeom>
              <a:avLst/>
              <a:gdLst>
                <a:gd name="T0" fmla="*/ 6 w 14"/>
                <a:gd name="T1" fmla="*/ 0 h 15"/>
                <a:gd name="T2" fmla="*/ 6 w 14"/>
                <a:gd name="T3" fmla="*/ 6 h 15"/>
                <a:gd name="T4" fmla="*/ 0 w 14"/>
                <a:gd name="T5" fmla="*/ 7 h 15"/>
                <a:gd name="T6" fmla="*/ 6 w 14"/>
                <a:gd name="T7" fmla="*/ 7 h 15"/>
                <a:gd name="T8" fmla="*/ 7 w 14"/>
                <a:gd name="T9" fmla="*/ 15 h 15"/>
                <a:gd name="T10" fmla="*/ 7 w 14"/>
                <a:gd name="T11" fmla="*/ 7 h 15"/>
                <a:gd name="T12" fmla="*/ 14 w 14"/>
                <a:gd name="T13" fmla="*/ 6 h 15"/>
                <a:gd name="T14" fmla="*/ 7 w 14"/>
                <a:gd name="T15" fmla="*/ 6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lnTo>
                    <a:pt x="6" y="6"/>
                  </a:lnTo>
                  <a:lnTo>
                    <a:pt x="0" y="7"/>
                  </a:lnTo>
                  <a:lnTo>
                    <a:pt x="6" y="7"/>
                  </a:lnTo>
                  <a:lnTo>
                    <a:pt x="7" y="15"/>
                  </a:lnTo>
                  <a:lnTo>
                    <a:pt x="7" y="7"/>
                  </a:lnTo>
                  <a:lnTo>
                    <a:pt x="14" y="6"/>
                  </a:lnTo>
                  <a:lnTo>
                    <a:pt x="7" y="6"/>
                  </a:lnTo>
                  <a:lnTo>
                    <a:pt x="6"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73" name="Freeform 5827"/>
            <p:cNvSpPr/>
            <p:nvPr/>
          </p:nvSpPr>
          <p:spPr bwMode="auto">
            <a:xfrm>
              <a:off x="2075805" y="1190116"/>
              <a:ext cx="47303" cy="44814"/>
            </a:xfrm>
            <a:custGeom>
              <a:avLst/>
              <a:gdLst>
                <a:gd name="T0" fmla="*/ 6 w 19"/>
                <a:gd name="T1" fmla="*/ 0 h 18"/>
                <a:gd name="T2" fmla="*/ 10 w 19"/>
                <a:gd name="T3" fmla="*/ 9 h 18"/>
                <a:gd name="T4" fmla="*/ 19 w 19"/>
                <a:gd name="T5" fmla="*/ 5 h 18"/>
                <a:gd name="T6" fmla="*/ 11 w 19"/>
                <a:gd name="T7" fmla="*/ 10 h 18"/>
                <a:gd name="T8" fmla="*/ 14 w 19"/>
                <a:gd name="T9" fmla="*/ 18 h 18"/>
                <a:gd name="T10" fmla="*/ 10 w 19"/>
                <a:gd name="T11" fmla="*/ 11 h 18"/>
                <a:gd name="T12" fmla="*/ 0 w 19"/>
                <a:gd name="T13" fmla="*/ 14 h 18"/>
                <a:gd name="T14" fmla="*/ 9 w 19"/>
                <a:gd name="T15" fmla="*/ 9 h 18"/>
                <a:gd name="T16" fmla="*/ 6 w 19"/>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8">
                  <a:moveTo>
                    <a:pt x="6" y="0"/>
                  </a:moveTo>
                  <a:lnTo>
                    <a:pt x="10" y="9"/>
                  </a:lnTo>
                  <a:lnTo>
                    <a:pt x="19" y="5"/>
                  </a:lnTo>
                  <a:lnTo>
                    <a:pt x="11" y="10"/>
                  </a:lnTo>
                  <a:lnTo>
                    <a:pt x="14" y="18"/>
                  </a:lnTo>
                  <a:lnTo>
                    <a:pt x="10" y="11"/>
                  </a:lnTo>
                  <a:lnTo>
                    <a:pt x="0" y="14"/>
                  </a:lnTo>
                  <a:lnTo>
                    <a:pt x="9" y="9"/>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74" name="Freeform 5828"/>
            <p:cNvSpPr/>
            <p:nvPr/>
          </p:nvSpPr>
          <p:spPr bwMode="auto">
            <a:xfrm>
              <a:off x="2979550" y="468114"/>
              <a:ext cx="34856" cy="37346"/>
            </a:xfrm>
            <a:custGeom>
              <a:avLst/>
              <a:gdLst>
                <a:gd name="T0" fmla="*/ 7 w 14"/>
                <a:gd name="T1" fmla="*/ 0 h 15"/>
                <a:gd name="T2" fmla="*/ 7 w 14"/>
                <a:gd name="T3" fmla="*/ 8 h 15"/>
                <a:gd name="T4" fmla="*/ 14 w 14"/>
                <a:gd name="T5" fmla="*/ 9 h 15"/>
                <a:gd name="T6" fmla="*/ 7 w 14"/>
                <a:gd name="T7" fmla="*/ 9 h 15"/>
                <a:gd name="T8" fmla="*/ 5 w 14"/>
                <a:gd name="T9" fmla="*/ 15 h 15"/>
                <a:gd name="T10" fmla="*/ 6 w 14"/>
                <a:gd name="T11" fmla="*/ 9 h 15"/>
                <a:gd name="T12" fmla="*/ 0 w 14"/>
                <a:gd name="T13" fmla="*/ 7 h 15"/>
                <a:gd name="T14" fmla="*/ 6 w 14"/>
                <a:gd name="T15" fmla="*/ 7 h 15"/>
                <a:gd name="T16" fmla="*/ 7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7" y="0"/>
                  </a:moveTo>
                  <a:lnTo>
                    <a:pt x="7" y="8"/>
                  </a:lnTo>
                  <a:lnTo>
                    <a:pt x="14" y="9"/>
                  </a:lnTo>
                  <a:lnTo>
                    <a:pt x="7" y="9"/>
                  </a:lnTo>
                  <a:lnTo>
                    <a:pt x="5" y="15"/>
                  </a:lnTo>
                  <a:lnTo>
                    <a:pt x="6" y="9"/>
                  </a:lnTo>
                  <a:lnTo>
                    <a:pt x="0" y="7"/>
                  </a:lnTo>
                  <a:lnTo>
                    <a:pt x="6" y="7"/>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75" name="Freeform 5829"/>
            <p:cNvSpPr/>
            <p:nvPr/>
          </p:nvSpPr>
          <p:spPr bwMode="auto">
            <a:xfrm>
              <a:off x="1739697" y="1020819"/>
              <a:ext cx="37344" cy="37346"/>
            </a:xfrm>
            <a:custGeom>
              <a:avLst/>
              <a:gdLst>
                <a:gd name="T0" fmla="*/ 9 w 15"/>
                <a:gd name="T1" fmla="*/ 0 h 15"/>
                <a:gd name="T2" fmla="*/ 7 w 15"/>
                <a:gd name="T3" fmla="*/ 6 h 15"/>
                <a:gd name="T4" fmla="*/ 0 w 15"/>
                <a:gd name="T5" fmla="*/ 6 h 15"/>
                <a:gd name="T6" fmla="*/ 7 w 15"/>
                <a:gd name="T7" fmla="*/ 8 h 15"/>
                <a:gd name="T8" fmla="*/ 7 w 15"/>
                <a:gd name="T9" fmla="*/ 15 h 15"/>
                <a:gd name="T10" fmla="*/ 8 w 15"/>
                <a:gd name="T11" fmla="*/ 8 h 15"/>
                <a:gd name="T12" fmla="*/ 15 w 15"/>
                <a:gd name="T13" fmla="*/ 8 h 15"/>
                <a:gd name="T14" fmla="*/ 8 w 15"/>
                <a:gd name="T15" fmla="*/ 7 h 15"/>
                <a:gd name="T16" fmla="*/ 9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0"/>
                  </a:moveTo>
                  <a:lnTo>
                    <a:pt x="7" y="6"/>
                  </a:lnTo>
                  <a:lnTo>
                    <a:pt x="0" y="6"/>
                  </a:lnTo>
                  <a:lnTo>
                    <a:pt x="7" y="8"/>
                  </a:lnTo>
                  <a:lnTo>
                    <a:pt x="7" y="15"/>
                  </a:lnTo>
                  <a:lnTo>
                    <a:pt x="8" y="8"/>
                  </a:lnTo>
                  <a:lnTo>
                    <a:pt x="15" y="8"/>
                  </a:lnTo>
                  <a:lnTo>
                    <a:pt x="8" y="7"/>
                  </a:lnTo>
                  <a:lnTo>
                    <a:pt x="9"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76" name="Freeform 5830"/>
            <p:cNvSpPr/>
            <p:nvPr/>
          </p:nvSpPr>
          <p:spPr bwMode="auto">
            <a:xfrm>
              <a:off x="1739697" y="1020819"/>
              <a:ext cx="37344" cy="37346"/>
            </a:xfrm>
            <a:custGeom>
              <a:avLst/>
              <a:gdLst>
                <a:gd name="T0" fmla="*/ 9 w 15"/>
                <a:gd name="T1" fmla="*/ 0 h 15"/>
                <a:gd name="T2" fmla="*/ 7 w 15"/>
                <a:gd name="T3" fmla="*/ 6 h 15"/>
                <a:gd name="T4" fmla="*/ 0 w 15"/>
                <a:gd name="T5" fmla="*/ 6 h 15"/>
                <a:gd name="T6" fmla="*/ 7 w 15"/>
                <a:gd name="T7" fmla="*/ 8 h 15"/>
                <a:gd name="T8" fmla="*/ 7 w 15"/>
                <a:gd name="T9" fmla="*/ 15 h 15"/>
                <a:gd name="T10" fmla="*/ 8 w 15"/>
                <a:gd name="T11" fmla="*/ 8 h 15"/>
                <a:gd name="T12" fmla="*/ 15 w 15"/>
                <a:gd name="T13" fmla="*/ 8 h 15"/>
                <a:gd name="T14" fmla="*/ 8 w 15"/>
                <a:gd name="T15" fmla="*/ 7 h 15"/>
                <a:gd name="T16" fmla="*/ 9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0"/>
                  </a:moveTo>
                  <a:lnTo>
                    <a:pt x="7" y="6"/>
                  </a:lnTo>
                  <a:lnTo>
                    <a:pt x="0" y="6"/>
                  </a:lnTo>
                  <a:lnTo>
                    <a:pt x="7" y="8"/>
                  </a:lnTo>
                  <a:lnTo>
                    <a:pt x="7" y="15"/>
                  </a:lnTo>
                  <a:lnTo>
                    <a:pt x="8" y="8"/>
                  </a:lnTo>
                  <a:lnTo>
                    <a:pt x="15" y="8"/>
                  </a:lnTo>
                  <a:lnTo>
                    <a:pt x="8" y="7"/>
                  </a:lnTo>
                  <a:lnTo>
                    <a:pt x="9"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77" name="Freeform 5831"/>
            <p:cNvSpPr/>
            <p:nvPr/>
          </p:nvSpPr>
          <p:spPr bwMode="auto">
            <a:xfrm>
              <a:off x="8003693" y="537823"/>
              <a:ext cx="29876" cy="29876"/>
            </a:xfrm>
            <a:custGeom>
              <a:avLst/>
              <a:gdLst>
                <a:gd name="T0" fmla="*/ 6 w 12"/>
                <a:gd name="T1" fmla="*/ 0 h 12"/>
                <a:gd name="T2" fmla="*/ 7 w 12"/>
                <a:gd name="T3" fmla="*/ 6 h 12"/>
                <a:gd name="T4" fmla="*/ 12 w 12"/>
                <a:gd name="T5" fmla="*/ 6 h 12"/>
                <a:gd name="T6" fmla="*/ 7 w 12"/>
                <a:gd name="T7" fmla="*/ 7 h 12"/>
                <a:gd name="T8" fmla="*/ 7 w 12"/>
                <a:gd name="T9" fmla="*/ 12 h 12"/>
                <a:gd name="T10" fmla="*/ 6 w 12"/>
                <a:gd name="T11" fmla="*/ 7 h 12"/>
                <a:gd name="T12" fmla="*/ 0 w 12"/>
                <a:gd name="T13" fmla="*/ 7 h 12"/>
                <a:gd name="T14" fmla="*/ 6 w 12"/>
                <a:gd name="T15" fmla="*/ 6 h 12"/>
                <a:gd name="T16" fmla="*/ 6 w 12"/>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6" y="0"/>
                  </a:moveTo>
                  <a:lnTo>
                    <a:pt x="7" y="6"/>
                  </a:lnTo>
                  <a:lnTo>
                    <a:pt x="12" y="6"/>
                  </a:lnTo>
                  <a:lnTo>
                    <a:pt x="7" y="7"/>
                  </a:lnTo>
                  <a:lnTo>
                    <a:pt x="7" y="12"/>
                  </a:lnTo>
                  <a:lnTo>
                    <a:pt x="6" y="7"/>
                  </a:lnTo>
                  <a:lnTo>
                    <a:pt x="0" y="7"/>
                  </a:lnTo>
                  <a:lnTo>
                    <a:pt x="6"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78" name="Freeform 5832"/>
            <p:cNvSpPr/>
            <p:nvPr/>
          </p:nvSpPr>
          <p:spPr bwMode="auto">
            <a:xfrm>
              <a:off x="8424449" y="303795"/>
              <a:ext cx="24897" cy="22408"/>
            </a:xfrm>
            <a:custGeom>
              <a:avLst/>
              <a:gdLst>
                <a:gd name="T0" fmla="*/ 0 w 10"/>
                <a:gd name="T1" fmla="*/ 1 h 9"/>
                <a:gd name="T2" fmla="*/ 6 w 10"/>
                <a:gd name="T3" fmla="*/ 4 h 9"/>
                <a:gd name="T4" fmla="*/ 10 w 10"/>
                <a:gd name="T5" fmla="*/ 0 h 9"/>
                <a:gd name="T6" fmla="*/ 6 w 10"/>
                <a:gd name="T7" fmla="*/ 4 h 9"/>
                <a:gd name="T8" fmla="*/ 10 w 10"/>
                <a:gd name="T9" fmla="*/ 8 h 9"/>
                <a:gd name="T10" fmla="*/ 6 w 10"/>
                <a:gd name="T11" fmla="*/ 5 h 9"/>
                <a:gd name="T12" fmla="*/ 1 w 10"/>
                <a:gd name="T13" fmla="*/ 9 h 9"/>
                <a:gd name="T14" fmla="*/ 5 w 10"/>
                <a:gd name="T15" fmla="*/ 5 h 9"/>
                <a:gd name="T16" fmla="*/ 0 w 10"/>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0" y="1"/>
                  </a:moveTo>
                  <a:lnTo>
                    <a:pt x="6" y="4"/>
                  </a:lnTo>
                  <a:lnTo>
                    <a:pt x="10" y="0"/>
                  </a:lnTo>
                  <a:lnTo>
                    <a:pt x="6" y="4"/>
                  </a:lnTo>
                  <a:lnTo>
                    <a:pt x="10" y="8"/>
                  </a:lnTo>
                  <a:lnTo>
                    <a:pt x="6" y="5"/>
                  </a:lnTo>
                  <a:lnTo>
                    <a:pt x="1" y="9"/>
                  </a:lnTo>
                  <a:lnTo>
                    <a:pt x="5" y="5"/>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79" name="Freeform 5833"/>
            <p:cNvSpPr/>
            <p:nvPr/>
          </p:nvSpPr>
          <p:spPr bwMode="auto">
            <a:xfrm>
              <a:off x="7455967" y="801727"/>
              <a:ext cx="34856" cy="32367"/>
            </a:xfrm>
            <a:custGeom>
              <a:avLst/>
              <a:gdLst>
                <a:gd name="T0" fmla="*/ 7 w 14"/>
                <a:gd name="T1" fmla="*/ 0 h 13"/>
                <a:gd name="T2" fmla="*/ 8 w 14"/>
                <a:gd name="T3" fmla="*/ 7 h 13"/>
                <a:gd name="T4" fmla="*/ 14 w 14"/>
                <a:gd name="T5" fmla="*/ 7 h 13"/>
                <a:gd name="T6" fmla="*/ 8 w 14"/>
                <a:gd name="T7" fmla="*/ 8 h 13"/>
                <a:gd name="T8" fmla="*/ 8 w 14"/>
                <a:gd name="T9" fmla="*/ 13 h 13"/>
                <a:gd name="T10" fmla="*/ 7 w 14"/>
                <a:gd name="T11" fmla="*/ 8 h 13"/>
                <a:gd name="T12" fmla="*/ 0 w 14"/>
                <a:gd name="T13" fmla="*/ 8 h 13"/>
                <a:gd name="T14" fmla="*/ 7 w 14"/>
                <a:gd name="T15" fmla="*/ 7 h 13"/>
                <a:gd name="T16" fmla="*/ 7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7" y="0"/>
                  </a:moveTo>
                  <a:lnTo>
                    <a:pt x="8" y="7"/>
                  </a:lnTo>
                  <a:lnTo>
                    <a:pt x="14" y="7"/>
                  </a:lnTo>
                  <a:lnTo>
                    <a:pt x="8" y="8"/>
                  </a:lnTo>
                  <a:lnTo>
                    <a:pt x="8" y="13"/>
                  </a:lnTo>
                  <a:lnTo>
                    <a:pt x="7" y="8"/>
                  </a:lnTo>
                  <a:lnTo>
                    <a:pt x="0" y="8"/>
                  </a:lnTo>
                  <a:lnTo>
                    <a:pt x="7" y="7"/>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80" name="Freeform 5834"/>
            <p:cNvSpPr/>
            <p:nvPr/>
          </p:nvSpPr>
          <p:spPr bwMode="auto">
            <a:xfrm>
              <a:off x="7697463" y="605045"/>
              <a:ext cx="27386" cy="27387"/>
            </a:xfrm>
            <a:custGeom>
              <a:avLst/>
              <a:gdLst>
                <a:gd name="T0" fmla="*/ 0 w 11"/>
                <a:gd name="T1" fmla="*/ 2 h 11"/>
                <a:gd name="T2" fmla="*/ 6 w 11"/>
                <a:gd name="T3" fmla="*/ 4 h 11"/>
                <a:gd name="T4" fmla="*/ 9 w 11"/>
                <a:gd name="T5" fmla="*/ 0 h 11"/>
                <a:gd name="T6" fmla="*/ 7 w 11"/>
                <a:gd name="T7" fmla="*/ 6 h 11"/>
                <a:gd name="T8" fmla="*/ 11 w 11"/>
                <a:gd name="T9" fmla="*/ 9 h 11"/>
                <a:gd name="T10" fmla="*/ 6 w 11"/>
                <a:gd name="T11" fmla="*/ 7 h 11"/>
                <a:gd name="T12" fmla="*/ 2 w 11"/>
                <a:gd name="T13" fmla="*/ 11 h 11"/>
                <a:gd name="T14" fmla="*/ 5 w 11"/>
                <a:gd name="T15" fmla="*/ 6 h 11"/>
                <a:gd name="T16" fmla="*/ 0 w 11"/>
                <a:gd name="T1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0" y="2"/>
                  </a:moveTo>
                  <a:lnTo>
                    <a:pt x="6" y="4"/>
                  </a:lnTo>
                  <a:lnTo>
                    <a:pt x="9" y="0"/>
                  </a:lnTo>
                  <a:lnTo>
                    <a:pt x="7" y="6"/>
                  </a:lnTo>
                  <a:lnTo>
                    <a:pt x="11" y="9"/>
                  </a:lnTo>
                  <a:lnTo>
                    <a:pt x="6" y="7"/>
                  </a:lnTo>
                  <a:lnTo>
                    <a:pt x="2" y="11"/>
                  </a:lnTo>
                  <a:lnTo>
                    <a:pt x="5" y="6"/>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81" name="Freeform 5835"/>
            <p:cNvSpPr/>
            <p:nvPr/>
          </p:nvSpPr>
          <p:spPr bwMode="auto">
            <a:xfrm>
              <a:off x="7906596" y="1359411"/>
              <a:ext cx="29876" cy="29876"/>
            </a:xfrm>
            <a:custGeom>
              <a:avLst/>
              <a:gdLst>
                <a:gd name="T0" fmla="*/ 5 w 12"/>
                <a:gd name="T1" fmla="*/ 0 h 12"/>
                <a:gd name="T2" fmla="*/ 6 w 12"/>
                <a:gd name="T3" fmla="*/ 6 h 12"/>
                <a:gd name="T4" fmla="*/ 12 w 12"/>
                <a:gd name="T5" fmla="*/ 6 h 12"/>
                <a:gd name="T6" fmla="*/ 6 w 12"/>
                <a:gd name="T7" fmla="*/ 7 h 12"/>
                <a:gd name="T8" fmla="*/ 6 w 12"/>
                <a:gd name="T9" fmla="*/ 12 h 12"/>
                <a:gd name="T10" fmla="*/ 5 w 12"/>
                <a:gd name="T11" fmla="*/ 7 h 12"/>
                <a:gd name="T12" fmla="*/ 0 w 12"/>
                <a:gd name="T13" fmla="*/ 7 h 12"/>
                <a:gd name="T14" fmla="*/ 5 w 12"/>
                <a:gd name="T15" fmla="*/ 6 h 12"/>
                <a:gd name="T16" fmla="*/ 5 w 12"/>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5" y="0"/>
                  </a:moveTo>
                  <a:lnTo>
                    <a:pt x="6" y="6"/>
                  </a:lnTo>
                  <a:lnTo>
                    <a:pt x="12" y="6"/>
                  </a:lnTo>
                  <a:lnTo>
                    <a:pt x="6" y="7"/>
                  </a:lnTo>
                  <a:lnTo>
                    <a:pt x="6" y="12"/>
                  </a:lnTo>
                  <a:lnTo>
                    <a:pt x="5" y="7"/>
                  </a:lnTo>
                  <a:lnTo>
                    <a:pt x="0" y="7"/>
                  </a:lnTo>
                  <a:lnTo>
                    <a:pt x="5" y="6"/>
                  </a:lnTo>
                  <a:lnTo>
                    <a:pt x="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82" name="Freeform 5836"/>
            <p:cNvSpPr/>
            <p:nvPr/>
          </p:nvSpPr>
          <p:spPr bwMode="auto">
            <a:xfrm>
              <a:off x="8235234" y="1083060"/>
              <a:ext cx="39835" cy="42326"/>
            </a:xfrm>
            <a:custGeom>
              <a:avLst/>
              <a:gdLst>
                <a:gd name="T0" fmla="*/ 4 w 16"/>
                <a:gd name="T1" fmla="*/ 0 h 17"/>
                <a:gd name="T2" fmla="*/ 7 w 16"/>
                <a:gd name="T3" fmla="*/ 9 h 17"/>
                <a:gd name="T4" fmla="*/ 0 w 16"/>
                <a:gd name="T5" fmla="*/ 13 h 17"/>
                <a:gd name="T6" fmla="*/ 8 w 16"/>
                <a:gd name="T7" fmla="*/ 10 h 17"/>
                <a:gd name="T8" fmla="*/ 12 w 16"/>
                <a:gd name="T9" fmla="*/ 17 h 17"/>
                <a:gd name="T10" fmla="*/ 9 w 16"/>
                <a:gd name="T11" fmla="*/ 9 h 17"/>
                <a:gd name="T12" fmla="*/ 16 w 16"/>
                <a:gd name="T13" fmla="*/ 4 h 17"/>
                <a:gd name="T14" fmla="*/ 8 w 16"/>
                <a:gd name="T15" fmla="*/ 7 h 17"/>
                <a:gd name="T16" fmla="*/ 4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4" y="0"/>
                  </a:moveTo>
                  <a:lnTo>
                    <a:pt x="7" y="9"/>
                  </a:lnTo>
                  <a:lnTo>
                    <a:pt x="0" y="13"/>
                  </a:lnTo>
                  <a:lnTo>
                    <a:pt x="8" y="10"/>
                  </a:lnTo>
                  <a:lnTo>
                    <a:pt x="12" y="17"/>
                  </a:lnTo>
                  <a:lnTo>
                    <a:pt x="9" y="9"/>
                  </a:lnTo>
                  <a:lnTo>
                    <a:pt x="16" y="4"/>
                  </a:lnTo>
                  <a:lnTo>
                    <a:pt x="8" y="7"/>
                  </a:lnTo>
                  <a:lnTo>
                    <a:pt x="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83" name="Freeform 5837"/>
            <p:cNvSpPr/>
            <p:nvPr/>
          </p:nvSpPr>
          <p:spPr bwMode="auto">
            <a:xfrm>
              <a:off x="8235234" y="1083060"/>
              <a:ext cx="39835" cy="42326"/>
            </a:xfrm>
            <a:custGeom>
              <a:avLst/>
              <a:gdLst>
                <a:gd name="T0" fmla="*/ 4 w 16"/>
                <a:gd name="T1" fmla="*/ 0 h 17"/>
                <a:gd name="T2" fmla="*/ 7 w 16"/>
                <a:gd name="T3" fmla="*/ 9 h 17"/>
                <a:gd name="T4" fmla="*/ 0 w 16"/>
                <a:gd name="T5" fmla="*/ 13 h 17"/>
                <a:gd name="T6" fmla="*/ 8 w 16"/>
                <a:gd name="T7" fmla="*/ 10 h 17"/>
                <a:gd name="T8" fmla="*/ 12 w 16"/>
                <a:gd name="T9" fmla="*/ 17 h 17"/>
                <a:gd name="T10" fmla="*/ 9 w 16"/>
                <a:gd name="T11" fmla="*/ 9 h 17"/>
                <a:gd name="T12" fmla="*/ 16 w 16"/>
                <a:gd name="T13" fmla="*/ 4 h 17"/>
                <a:gd name="T14" fmla="*/ 8 w 16"/>
                <a:gd name="T15" fmla="*/ 7 h 17"/>
                <a:gd name="T16" fmla="*/ 4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4" y="0"/>
                  </a:moveTo>
                  <a:lnTo>
                    <a:pt x="7" y="9"/>
                  </a:lnTo>
                  <a:lnTo>
                    <a:pt x="0" y="13"/>
                  </a:lnTo>
                  <a:lnTo>
                    <a:pt x="8" y="10"/>
                  </a:lnTo>
                  <a:lnTo>
                    <a:pt x="12" y="17"/>
                  </a:lnTo>
                  <a:lnTo>
                    <a:pt x="9" y="9"/>
                  </a:lnTo>
                  <a:lnTo>
                    <a:pt x="16" y="4"/>
                  </a:lnTo>
                  <a:lnTo>
                    <a:pt x="8" y="7"/>
                  </a:lnTo>
                  <a:lnTo>
                    <a:pt x="4"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84" name="Freeform 5838"/>
            <p:cNvSpPr/>
            <p:nvPr/>
          </p:nvSpPr>
          <p:spPr bwMode="auto">
            <a:xfrm>
              <a:off x="9031924" y="448196"/>
              <a:ext cx="29876" cy="32367"/>
            </a:xfrm>
            <a:custGeom>
              <a:avLst/>
              <a:gdLst>
                <a:gd name="T0" fmla="*/ 7 w 12"/>
                <a:gd name="T1" fmla="*/ 0 h 13"/>
                <a:gd name="T2" fmla="*/ 6 w 12"/>
                <a:gd name="T3" fmla="*/ 5 h 13"/>
                <a:gd name="T4" fmla="*/ 12 w 12"/>
                <a:gd name="T5" fmla="*/ 7 h 13"/>
                <a:gd name="T6" fmla="*/ 6 w 12"/>
                <a:gd name="T7" fmla="*/ 6 h 13"/>
                <a:gd name="T8" fmla="*/ 5 w 12"/>
                <a:gd name="T9" fmla="*/ 13 h 13"/>
                <a:gd name="T10" fmla="*/ 5 w 12"/>
                <a:gd name="T11" fmla="*/ 6 h 13"/>
                <a:gd name="T12" fmla="*/ 0 w 12"/>
                <a:gd name="T13" fmla="*/ 5 h 13"/>
                <a:gd name="T14" fmla="*/ 5 w 12"/>
                <a:gd name="T15" fmla="*/ 5 h 13"/>
                <a:gd name="T16" fmla="*/ 7 w 1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7" y="0"/>
                  </a:moveTo>
                  <a:lnTo>
                    <a:pt x="6" y="5"/>
                  </a:lnTo>
                  <a:lnTo>
                    <a:pt x="12" y="7"/>
                  </a:lnTo>
                  <a:lnTo>
                    <a:pt x="6" y="6"/>
                  </a:lnTo>
                  <a:lnTo>
                    <a:pt x="5" y="13"/>
                  </a:lnTo>
                  <a:lnTo>
                    <a:pt x="5" y="6"/>
                  </a:lnTo>
                  <a:lnTo>
                    <a:pt x="0" y="5"/>
                  </a:lnTo>
                  <a:lnTo>
                    <a:pt x="5" y="5"/>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85" name="Freeform 5839"/>
            <p:cNvSpPr/>
            <p:nvPr/>
          </p:nvSpPr>
          <p:spPr bwMode="auto">
            <a:xfrm>
              <a:off x="7936475" y="933681"/>
              <a:ext cx="32365" cy="32367"/>
            </a:xfrm>
            <a:custGeom>
              <a:avLst/>
              <a:gdLst>
                <a:gd name="T0" fmla="*/ 8 w 13"/>
                <a:gd name="T1" fmla="*/ 0 h 13"/>
                <a:gd name="T2" fmla="*/ 8 w 13"/>
                <a:gd name="T3" fmla="*/ 6 h 13"/>
                <a:gd name="T4" fmla="*/ 13 w 13"/>
                <a:gd name="T5" fmla="*/ 7 h 13"/>
                <a:gd name="T6" fmla="*/ 8 w 13"/>
                <a:gd name="T7" fmla="*/ 7 h 13"/>
                <a:gd name="T8" fmla="*/ 5 w 13"/>
                <a:gd name="T9" fmla="*/ 13 h 13"/>
                <a:gd name="T10" fmla="*/ 7 w 13"/>
                <a:gd name="T11" fmla="*/ 7 h 13"/>
                <a:gd name="T12" fmla="*/ 0 w 13"/>
                <a:gd name="T13" fmla="*/ 5 h 13"/>
                <a:gd name="T14" fmla="*/ 7 w 13"/>
                <a:gd name="T15" fmla="*/ 6 h 13"/>
                <a:gd name="T16" fmla="*/ 8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8" y="0"/>
                  </a:moveTo>
                  <a:lnTo>
                    <a:pt x="8" y="6"/>
                  </a:lnTo>
                  <a:lnTo>
                    <a:pt x="13" y="7"/>
                  </a:lnTo>
                  <a:lnTo>
                    <a:pt x="8" y="7"/>
                  </a:lnTo>
                  <a:lnTo>
                    <a:pt x="5" y="13"/>
                  </a:lnTo>
                  <a:lnTo>
                    <a:pt x="7" y="7"/>
                  </a:lnTo>
                  <a:lnTo>
                    <a:pt x="0" y="5"/>
                  </a:lnTo>
                  <a:lnTo>
                    <a:pt x="7" y="6"/>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86" name="Freeform 5841"/>
            <p:cNvSpPr/>
            <p:nvPr/>
          </p:nvSpPr>
          <p:spPr bwMode="auto">
            <a:xfrm>
              <a:off x="1094873" y="4227505"/>
              <a:ext cx="59752" cy="59752"/>
            </a:xfrm>
            <a:custGeom>
              <a:avLst/>
              <a:gdLst>
                <a:gd name="T0" fmla="*/ 5 w 24"/>
                <a:gd name="T1" fmla="*/ 24 h 24"/>
                <a:gd name="T2" fmla="*/ 13 w 24"/>
                <a:gd name="T3" fmla="*/ 14 h 24"/>
                <a:gd name="T4" fmla="*/ 24 w 24"/>
                <a:gd name="T5" fmla="*/ 20 h 24"/>
                <a:gd name="T6" fmla="*/ 14 w 24"/>
                <a:gd name="T7" fmla="*/ 12 h 24"/>
                <a:gd name="T8" fmla="*/ 20 w 24"/>
                <a:gd name="T9" fmla="*/ 0 h 24"/>
                <a:gd name="T10" fmla="*/ 12 w 24"/>
                <a:gd name="T11" fmla="*/ 11 h 24"/>
                <a:gd name="T12" fmla="*/ 0 w 24"/>
                <a:gd name="T13" fmla="*/ 5 h 24"/>
                <a:gd name="T14" fmla="*/ 11 w 24"/>
                <a:gd name="T15" fmla="*/ 13 h 24"/>
                <a:gd name="T16" fmla="*/ 5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5" y="24"/>
                  </a:moveTo>
                  <a:lnTo>
                    <a:pt x="13" y="14"/>
                  </a:lnTo>
                  <a:lnTo>
                    <a:pt x="24" y="20"/>
                  </a:lnTo>
                  <a:lnTo>
                    <a:pt x="14" y="12"/>
                  </a:lnTo>
                  <a:lnTo>
                    <a:pt x="20" y="0"/>
                  </a:lnTo>
                  <a:lnTo>
                    <a:pt x="12" y="11"/>
                  </a:lnTo>
                  <a:lnTo>
                    <a:pt x="0" y="5"/>
                  </a:lnTo>
                  <a:lnTo>
                    <a:pt x="11" y="13"/>
                  </a:lnTo>
                  <a:lnTo>
                    <a:pt x="5" y="2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87" name="Freeform 5842"/>
            <p:cNvSpPr/>
            <p:nvPr/>
          </p:nvSpPr>
          <p:spPr bwMode="auto">
            <a:xfrm>
              <a:off x="2170408" y="3657374"/>
              <a:ext cx="57262" cy="57263"/>
            </a:xfrm>
            <a:custGeom>
              <a:avLst/>
              <a:gdLst>
                <a:gd name="T0" fmla="*/ 4 w 23"/>
                <a:gd name="T1" fmla="*/ 23 h 23"/>
                <a:gd name="T2" fmla="*/ 12 w 23"/>
                <a:gd name="T3" fmla="*/ 13 h 23"/>
                <a:gd name="T4" fmla="*/ 23 w 23"/>
                <a:gd name="T5" fmla="*/ 19 h 23"/>
                <a:gd name="T6" fmla="*/ 13 w 23"/>
                <a:gd name="T7" fmla="*/ 12 h 23"/>
                <a:gd name="T8" fmla="*/ 19 w 23"/>
                <a:gd name="T9" fmla="*/ 0 h 23"/>
                <a:gd name="T10" fmla="*/ 12 w 23"/>
                <a:gd name="T11" fmla="*/ 10 h 23"/>
                <a:gd name="T12" fmla="*/ 0 w 23"/>
                <a:gd name="T13" fmla="*/ 4 h 23"/>
                <a:gd name="T14" fmla="*/ 11 w 23"/>
                <a:gd name="T15" fmla="*/ 12 h 23"/>
                <a:gd name="T16" fmla="*/ 4 w 23"/>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4" y="23"/>
                  </a:moveTo>
                  <a:lnTo>
                    <a:pt x="12" y="13"/>
                  </a:lnTo>
                  <a:lnTo>
                    <a:pt x="23" y="19"/>
                  </a:lnTo>
                  <a:lnTo>
                    <a:pt x="13" y="12"/>
                  </a:lnTo>
                  <a:lnTo>
                    <a:pt x="19" y="0"/>
                  </a:lnTo>
                  <a:lnTo>
                    <a:pt x="12" y="10"/>
                  </a:lnTo>
                  <a:lnTo>
                    <a:pt x="0" y="4"/>
                  </a:lnTo>
                  <a:lnTo>
                    <a:pt x="11" y="12"/>
                  </a:lnTo>
                  <a:lnTo>
                    <a:pt x="4" y="2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88" name="Freeform 5844"/>
            <p:cNvSpPr/>
            <p:nvPr/>
          </p:nvSpPr>
          <p:spPr bwMode="auto">
            <a:xfrm>
              <a:off x="3945542" y="4112980"/>
              <a:ext cx="69711" cy="67222"/>
            </a:xfrm>
            <a:custGeom>
              <a:avLst/>
              <a:gdLst>
                <a:gd name="T0" fmla="*/ 11 w 28"/>
                <a:gd name="T1" fmla="*/ 27 h 27"/>
                <a:gd name="T2" fmla="*/ 15 w 28"/>
                <a:gd name="T3" fmla="*/ 15 h 27"/>
                <a:gd name="T4" fmla="*/ 28 w 28"/>
                <a:gd name="T5" fmla="*/ 15 h 27"/>
                <a:gd name="T6" fmla="*/ 16 w 28"/>
                <a:gd name="T7" fmla="*/ 12 h 27"/>
                <a:gd name="T8" fmla="*/ 16 w 28"/>
                <a:gd name="T9" fmla="*/ 0 h 27"/>
                <a:gd name="T10" fmla="*/ 12 w 28"/>
                <a:gd name="T11" fmla="*/ 12 h 27"/>
                <a:gd name="T12" fmla="*/ 0 w 28"/>
                <a:gd name="T13" fmla="*/ 11 h 27"/>
                <a:gd name="T14" fmla="*/ 12 w 28"/>
                <a:gd name="T15" fmla="*/ 14 h 27"/>
                <a:gd name="T16" fmla="*/ 11 w 28"/>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1" y="27"/>
                  </a:moveTo>
                  <a:lnTo>
                    <a:pt x="15" y="15"/>
                  </a:lnTo>
                  <a:lnTo>
                    <a:pt x="28" y="15"/>
                  </a:lnTo>
                  <a:lnTo>
                    <a:pt x="16" y="12"/>
                  </a:lnTo>
                  <a:lnTo>
                    <a:pt x="16" y="0"/>
                  </a:lnTo>
                  <a:lnTo>
                    <a:pt x="12" y="12"/>
                  </a:lnTo>
                  <a:lnTo>
                    <a:pt x="0" y="11"/>
                  </a:lnTo>
                  <a:lnTo>
                    <a:pt x="12" y="14"/>
                  </a:lnTo>
                  <a:lnTo>
                    <a:pt x="11" y="2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89" name="Freeform 6620"/>
            <p:cNvSpPr/>
            <p:nvPr/>
          </p:nvSpPr>
          <p:spPr bwMode="auto">
            <a:xfrm>
              <a:off x="-174855" y="3351143"/>
              <a:ext cx="29876" cy="32367"/>
            </a:xfrm>
            <a:custGeom>
              <a:avLst/>
              <a:gdLst>
                <a:gd name="T0" fmla="*/ 6 w 12"/>
                <a:gd name="T1" fmla="*/ 6 h 13"/>
                <a:gd name="T2" fmla="*/ 7 w 12"/>
                <a:gd name="T3" fmla="*/ 13 h 13"/>
                <a:gd name="T4" fmla="*/ 7 w 12"/>
                <a:gd name="T5" fmla="*/ 6 h 13"/>
                <a:gd name="T6" fmla="*/ 12 w 12"/>
                <a:gd name="T7" fmla="*/ 5 h 13"/>
                <a:gd name="T8" fmla="*/ 7 w 12"/>
                <a:gd name="T9" fmla="*/ 5 h 13"/>
                <a:gd name="T10" fmla="*/ 6 w 12"/>
                <a:gd name="T11" fmla="*/ 0 h 13"/>
                <a:gd name="T12" fmla="*/ 6 w 12"/>
                <a:gd name="T13" fmla="*/ 6 h 13"/>
                <a:gd name="T14" fmla="*/ 0 w 12"/>
                <a:gd name="T15" fmla="*/ 7 h 13"/>
                <a:gd name="T16" fmla="*/ 6 w 12"/>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6" y="6"/>
                  </a:moveTo>
                  <a:lnTo>
                    <a:pt x="7" y="13"/>
                  </a:lnTo>
                  <a:lnTo>
                    <a:pt x="7" y="6"/>
                  </a:lnTo>
                  <a:lnTo>
                    <a:pt x="12" y="5"/>
                  </a:lnTo>
                  <a:lnTo>
                    <a:pt x="7" y="5"/>
                  </a:lnTo>
                  <a:lnTo>
                    <a:pt x="6" y="0"/>
                  </a:lnTo>
                  <a:lnTo>
                    <a:pt x="6" y="6"/>
                  </a:lnTo>
                  <a:lnTo>
                    <a:pt x="0" y="7"/>
                  </a:lnTo>
                  <a:lnTo>
                    <a:pt x="6" y="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90" name="Freeform 6621"/>
            <p:cNvSpPr/>
            <p:nvPr/>
          </p:nvSpPr>
          <p:spPr bwMode="auto">
            <a:xfrm>
              <a:off x="248389" y="3114627"/>
              <a:ext cx="24897" cy="27387"/>
            </a:xfrm>
            <a:custGeom>
              <a:avLst/>
              <a:gdLst>
                <a:gd name="T0" fmla="*/ 1 w 10"/>
                <a:gd name="T1" fmla="*/ 11 h 11"/>
                <a:gd name="T2" fmla="*/ 5 w 10"/>
                <a:gd name="T3" fmla="*/ 6 h 11"/>
                <a:gd name="T4" fmla="*/ 10 w 10"/>
                <a:gd name="T5" fmla="*/ 10 h 11"/>
                <a:gd name="T6" fmla="*/ 6 w 10"/>
                <a:gd name="T7" fmla="*/ 5 h 11"/>
                <a:gd name="T8" fmla="*/ 9 w 10"/>
                <a:gd name="T9" fmla="*/ 0 h 11"/>
                <a:gd name="T10" fmla="*/ 5 w 10"/>
                <a:gd name="T11" fmla="*/ 4 h 11"/>
                <a:gd name="T12" fmla="*/ 0 w 10"/>
                <a:gd name="T13" fmla="*/ 1 h 11"/>
                <a:gd name="T14" fmla="*/ 4 w 10"/>
                <a:gd name="T15" fmla="*/ 5 h 11"/>
                <a:gd name="T16" fmla="*/ 1 w 10"/>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1"/>
                  </a:moveTo>
                  <a:lnTo>
                    <a:pt x="5" y="6"/>
                  </a:lnTo>
                  <a:lnTo>
                    <a:pt x="10" y="10"/>
                  </a:lnTo>
                  <a:lnTo>
                    <a:pt x="6" y="5"/>
                  </a:lnTo>
                  <a:lnTo>
                    <a:pt x="9" y="0"/>
                  </a:lnTo>
                  <a:lnTo>
                    <a:pt x="5" y="4"/>
                  </a:lnTo>
                  <a:lnTo>
                    <a:pt x="0" y="1"/>
                  </a:lnTo>
                  <a:lnTo>
                    <a:pt x="4" y="5"/>
                  </a:lnTo>
                  <a:lnTo>
                    <a:pt x="1" y="1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91" name="Freeform 6622"/>
            <p:cNvSpPr/>
            <p:nvPr/>
          </p:nvSpPr>
          <p:spPr bwMode="auto">
            <a:xfrm>
              <a:off x="-717603" y="3615048"/>
              <a:ext cx="29876" cy="32367"/>
            </a:xfrm>
            <a:custGeom>
              <a:avLst/>
              <a:gdLst>
                <a:gd name="T0" fmla="*/ 5 w 12"/>
                <a:gd name="T1" fmla="*/ 7 h 13"/>
                <a:gd name="T2" fmla="*/ 6 w 12"/>
                <a:gd name="T3" fmla="*/ 13 h 13"/>
                <a:gd name="T4" fmla="*/ 6 w 12"/>
                <a:gd name="T5" fmla="*/ 7 h 13"/>
                <a:gd name="T6" fmla="*/ 12 w 12"/>
                <a:gd name="T7" fmla="*/ 6 h 13"/>
                <a:gd name="T8" fmla="*/ 6 w 12"/>
                <a:gd name="T9" fmla="*/ 6 h 13"/>
                <a:gd name="T10" fmla="*/ 5 w 12"/>
                <a:gd name="T11" fmla="*/ 0 h 13"/>
                <a:gd name="T12" fmla="*/ 5 w 12"/>
                <a:gd name="T13" fmla="*/ 6 h 13"/>
                <a:gd name="T14" fmla="*/ 0 w 12"/>
                <a:gd name="T15" fmla="*/ 7 h 13"/>
                <a:gd name="T16" fmla="*/ 5 w 1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5" y="7"/>
                  </a:moveTo>
                  <a:lnTo>
                    <a:pt x="6" y="13"/>
                  </a:lnTo>
                  <a:lnTo>
                    <a:pt x="6" y="7"/>
                  </a:lnTo>
                  <a:lnTo>
                    <a:pt x="12" y="6"/>
                  </a:lnTo>
                  <a:lnTo>
                    <a:pt x="6" y="6"/>
                  </a:lnTo>
                  <a:lnTo>
                    <a:pt x="5" y="0"/>
                  </a:lnTo>
                  <a:lnTo>
                    <a:pt x="5" y="6"/>
                  </a:lnTo>
                  <a:lnTo>
                    <a:pt x="0" y="7"/>
                  </a:lnTo>
                  <a:lnTo>
                    <a:pt x="5" y="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92" name="Freeform 6623"/>
            <p:cNvSpPr/>
            <p:nvPr/>
          </p:nvSpPr>
          <p:spPr bwMode="auto">
            <a:xfrm>
              <a:off x="-478595" y="3418366"/>
              <a:ext cx="24897" cy="27387"/>
            </a:xfrm>
            <a:custGeom>
              <a:avLst/>
              <a:gdLst>
                <a:gd name="T0" fmla="*/ 2 w 10"/>
                <a:gd name="T1" fmla="*/ 11 h 11"/>
                <a:gd name="T2" fmla="*/ 5 w 10"/>
                <a:gd name="T3" fmla="*/ 6 h 11"/>
                <a:gd name="T4" fmla="*/ 10 w 10"/>
                <a:gd name="T5" fmla="*/ 9 h 11"/>
                <a:gd name="T6" fmla="*/ 6 w 10"/>
                <a:gd name="T7" fmla="*/ 6 h 11"/>
                <a:gd name="T8" fmla="*/ 8 w 10"/>
                <a:gd name="T9" fmla="*/ 0 h 11"/>
                <a:gd name="T10" fmla="*/ 5 w 10"/>
                <a:gd name="T11" fmla="*/ 5 h 11"/>
                <a:gd name="T12" fmla="*/ 0 w 10"/>
                <a:gd name="T13" fmla="*/ 1 h 11"/>
                <a:gd name="T14" fmla="*/ 5 w 10"/>
                <a:gd name="T15" fmla="*/ 6 h 11"/>
                <a:gd name="T16" fmla="*/ 2 w 10"/>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2" y="11"/>
                  </a:moveTo>
                  <a:lnTo>
                    <a:pt x="5" y="6"/>
                  </a:lnTo>
                  <a:lnTo>
                    <a:pt x="10" y="9"/>
                  </a:lnTo>
                  <a:lnTo>
                    <a:pt x="6" y="6"/>
                  </a:lnTo>
                  <a:lnTo>
                    <a:pt x="8" y="0"/>
                  </a:lnTo>
                  <a:lnTo>
                    <a:pt x="5" y="5"/>
                  </a:lnTo>
                  <a:lnTo>
                    <a:pt x="0" y="1"/>
                  </a:lnTo>
                  <a:lnTo>
                    <a:pt x="5" y="6"/>
                  </a:lnTo>
                  <a:lnTo>
                    <a:pt x="2" y="1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93" name="Freeform 6624"/>
            <p:cNvSpPr/>
            <p:nvPr/>
          </p:nvSpPr>
          <p:spPr bwMode="auto">
            <a:xfrm>
              <a:off x="-271952" y="4172732"/>
              <a:ext cx="29876" cy="32367"/>
            </a:xfrm>
            <a:custGeom>
              <a:avLst/>
              <a:gdLst>
                <a:gd name="T0" fmla="*/ 6 w 12"/>
                <a:gd name="T1" fmla="*/ 7 h 13"/>
                <a:gd name="T2" fmla="*/ 7 w 12"/>
                <a:gd name="T3" fmla="*/ 13 h 13"/>
                <a:gd name="T4" fmla="*/ 6 w 12"/>
                <a:gd name="T5" fmla="*/ 6 h 13"/>
                <a:gd name="T6" fmla="*/ 12 w 12"/>
                <a:gd name="T7" fmla="*/ 5 h 13"/>
                <a:gd name="T8" fmla="*/ 6 w 12"/>
                <a:gd name="T9" fmla="*/ 5 h 13"/>
                <a:gd name="T10" fmla="*/ 5 w 12"/>
                <a:gd name="T11" fmla="*/ 0 h 13"/>
                <a:gd name="T12" fmla="*/ 5 w 12"/>
                <a:gd name="T13" fmla="*/ 6 h 13"/>
                <a:gd name="T14" fmla="*/ 0 w 12"/>
                <a:gd name="T15" fmla="*/ 7 h 13"/>
                <a:gd name="T16" fmla="*/ 6 w 1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6" y="7"/>
                  </a:moveTo>
                  <a:lnTo>
                    <a:pt x="7" y="13"/>
                  </a:lnTo>
                  <a:lnTo>
                    <a:pt x="6" y="6"/>
                  </a:lnTo>
                  <a:lnTo>
                    <a:pt x="12" y="5"/>
                  </a:lnTo>
                  <a:lnTo>
                    <a:pt x="6" y="5"/>
                  </a:lnTo>
                  <a:lnTo>
                    <a:pt x="5" y="0"/>
                  </a:lnTo>
                  <a:lnTo>
                    <a:pt x="5" y="6"/>
                  </a:lnTo>
                  <a:lnTo>
                    <a:pt x="0" y="7"/>
                  </a:lnTo>
                  <a:lnTo>
                    <a:pt x="6" y="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94" name="Freeform 6625"/>
            <p:cNvSpPr/>
            <p:nvPr/>
          </p:nvSpPr>
          <p:spPr bwMode="auto">
            <a:xfrm>
              <a:off x="59173" y="3896380"/>
              <a:ext cx="37344" cy="39836"/>
            </a:xfrm>
            <a:custGeom>
              <a:avLst/>
              <a:gdLst>
                <a:gd name="T0" fmla="*/ 7 w 15"/>
                <a:gd name="T1" fmla="*/ 10 h 16"/>
                <a:gd name="T2" fmla="*/ 11 w 15"/>
                <a:gd name="T3" fmla="*/ 16 h 16"/>
                <a:gd name="T4" fmla="*/ 8 w 15"/>
                <a:gd name="T5" fmla="*/ 9 h 16"/>
                <a:gd name="T6" fmla="*/ 15 w 15"/>
                <a:gd name="T7" fmla="*/ 4 h 16"/>
                <a:gd name="T8" fmla="*/ 8 w 15"/>
                <a:gd name="T9" fmla="*/ 8 h 16"/>
                <a:gd name="T10" fmla="*/ 3 w 15"/>
                <a:gd name="T11" fmla="*/ 0 h 16"/>
                <a:gd name="T12" fmla="*/ 6 w 15"/>
                <a:gd name="T13" fmla="*/ 8 h 16"/>
                <a:gd name="T14" fmla="*/ 0 w 15"/>
                <a:gd name="T15" fmla="*/ 13 h 16"/>
                <a:gd name="T16" fmla="*/ 7 w 15"/>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7" y="10"/>
                  </a:moveTo>
                  <a:lnTo>
                    <a:pt x="11" y="16"/>
                  </a:lnTo>
                  <a:lnTo>
                    <a:pt x="8" y="9"/>
                  </a:lnTo>
                  <a:lnTo>
                    <a:pt x="15" y="4"/>
                  </a:lnTo>
                  <a:lnTo>
                    <a:pt x="8" y="8"/>
                  </a:lnTo>
                  <a:lnTo>
                    <a:pt x="3" y="0"/>
                  </a:lnTo>
                  <a:lnTo>
                    <a:pt x="6" y="8"/>
                  </a:lnTo>
                  <a:lnTo>
                    <a:pt x="0" y="13"/>
                  </a:lnTo>
                  <a:lnTo>
                    <a:pt x="7" y="1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95" name="Freeform 6626"/>
            <p:cNvSpPr/>
            <p:nvPr/>
          </p:nvSpPr>
          <p:spPr bwMode="auto">
            <a:xfrm>
              <a:off x="853381" y="3259027"/>
              <a:ext cx="32365" cy="32367"/>
            </a:xfrm>
            <a:custGeom>
              <a:avLst/>
              <a:gdLst>
                <a:gd name="T0" fmla="*/ 5 w 13"/>
                <a:gd name="T1" fmla="*/ 13 h 13"/>
                <a:gd name="T2" fmla="*/ 6 w 13"/>
                <a:gd name="T3" fmla="*/ 7 h 13"/>
                <a:gd name="T4" fmla="*/ 13 w 13"/>
                <a:gd name="T5" fmla="*/ 7 h 13"/>
                <a:gd name="T6" fmla="*/ 7 w 13"/>
                <a:gd name="T7" fmla="*/ 6 h 13"/>
                <a:gd name="T8" fmla="*/ 7 w 13"/>
                <a:gd name="T9" fmla="*/ 0 h 13"/>
                <a:gd name="T10" fmla="*/ 6 w 13"/>
                <a:gd name="T11" fmla="*/ 6 h 13"/>
                <a:gd name="T12" fmla="*/ 0 w 13"/>
                <a:gd name="T13" fmla="*/ 5 h 13"/>
                <a:gd name="T14" fmla="*/ 5 w 13"/>
                <a:gd name="T15" fmla="*/ 7 h 13"/>
                <a:gd name="T16" fmla="*/ 5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5" y="13"/>
                  </a:moveTo>
                  <a:lnTo>
                    <a:pt x="6" y="7"/>
                  </a:lnTo>
                  <a:lnTo>
                    <a:pt x="13" y="7"/>
                  </a:lnTo>
                  <a:lnTo>
                    <a:pt x="7" y="6"/>
                  </a:lnTo>
                  <a:lnTo>
                    <a:pt x="7" y="0"/>
                  </a:lnTo>
                  <a:lnTo>
                    <a:pt x="6" y="6"/>
                  </a:lnTo>
                  <a:lnTo>
                    <a:pt x="0" y="5"/>
                  </a:lnTo>
                  <a:lnTo>
                    <a:pt x="5" y="7"/>
                  </a:lnTo>
                  <a:lnTo>
                    <a:pt x="5" y="1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96" name="Freeform 6627"/>
            <p:cNvSpPr/>
            <p:nvPr/>
          </p:nvSpPr>
          <p:spPr bwMode="auto">
            <a:xfrm>
              <a:off x="-242076" y="3747002"/>
              <a:ext cx="32365" cy="32367"/>
            </a:xfrm>
            <a:custGeom>
              <a:avLst/>
              <a:gdLst>
                <a:gd name="T0" fmla="*/ 7 w 13"/>
                <a:gd name="T1" fmla="*/ 13 h 13"/>
                <a:gd name="T2" fmla="*/ 8 w 13"/>
                <a:gd name="T3" fmla="*/ 6 h 13"/>
                <a:gd name="T4" fmla="*/ 13 w 13"/>
                <a:gd name="T5" fmla="*/ 7 h 13"/>
                <a:gd name="T6" fmla="*/ 8 w 13"/>
                <a:gd name="T7" fmla="*/ 5 h 13"/>
                <a:gd name="T8" fmla="*/ 8 w 13"/>
                <a:gd name="T9" fmla="*/ 0 h 13"/>
                <a:gd name="T10" fmla="*/ 7 w 13"/>
                <a:gd name="T11" fmla="*/ 5 h 13"/>
                <a:gd name="T12" fmla="*/ 0 w 13"/>
                <a:gd name="T13" fmla="*/ 5 h 13"/>
                <a:gd name="T14" fmla="*/ 7 w 13"/>
                <a:gd name="T15" fmla="*/ 6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lnTo>
                    <a:pt x="8" y="6"/>
                  </a:lnTo>
                  <a:lnTo>
                    <a:pt x="13" y="7"/>
                  </a:lnTo>
                  <a:lnTo>
                    <a:pt x="8" y="5"/>
                  </a:lnTo>
                  <a:lnTo>
                    <a:pt x="8" y="0"/>
                  </a:lnTo>
                  <a:lnTo>
                    <a:pt x="7" y="5"/>
                  </a:lnTo>
                  <a:lnTo>
                    <a:pt x="0" y="5"/>
                  </a:lnTo>
                  <a:lnTo>
                    <a:pt x="7" y="6"/>
                  </a:lnTo>
                  <a:lnTo>
                    <a:pt x="7" y="1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97" name="Freeform 5812"/>
            <p:cNvSpPr/>
            <p:nvPr/>
          </p:nvSpPr>
          <p:spPr bwMode="auto">
            <a:xfrm>
              <a:off x="7581448" y="3973257"/>
              <a:ext cx="104242" cy="104243"/>
            </a:xfrm>
            <a:custGeom>
              <a:avLst/>
              <a:gdLst>
                <a:gd name="T0" fmla="*/ 0 w 23"/>
                <a:gd name="T1" fmla="*/ 4 h 23"/>
                <a:gd name="T2" fmla="*/ 11 w 23"/>
                <a:gd name="T3" fmla="*/ 11 h 23"/>
                <a:gd name="T4" fmla="*/ 19 w 23"/>
                <a:gd name="T5" fmla="*/ 0 h 23"/>
                <a:gd name="T6" fmla="*/ 14 w 23"/>
                <a:gd name="T7" fmla="*/ 12 h 23"/>
                <a:gd name="T8" fmla="*/ 23 w 23"/>
                <a:gd name="T9" fmla="*/ 19 h 23"/>
                <a:gd name="T10" fmla="*/ 11 w 23"/>
                <a:gd name="T11" fmla="*/ 13 h 23"/>
                <a:gd name="T12" fmla="*/ 4 w 23"/>
                <a:gd name="T13" fmla="*/ 23 h 23"/>
                <a:gd name="T14" fmla="*/ 10 w 23"/>
                <a:gd name="T15" fmla="*/ 12 h 23"/>
                <a:gd name="T16" fmla="*/ 0 w 23"/>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0" y="4"/>
                  </a:moveTo>
                  <a:lnTo>
                    <a:pt x="11" y="11"/>
                  </a:lnTo>
                  <a:lnTo>
                    <a:pt x="19" y="0"/>
                  </a:lnTo>
                  <a:lnTo>
                    <a:pt x="14" y="12"/>
                  </a:lnTo>
                  <a:lnTo>
                    <a:pt x="23" y="19"/>
                  </a:lnTo>
                  <a:lnTo>
                    <a:pt x="11" y="13"/>
                  </a:lnTo>
                  <a:lnTo>
                    <a:pt x="4" y="23"/>
                  </a:lnTo>
                  <a:lnTo>
                    <a:pt x="10" y="12"/>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grpSp>
      <p:sp>
        <p:nvSpPr>
          <p:cNvPr id="2" name="矩形 1"/>
          <p:cNvSpPr/>
          <p:nvPr/>
        </p:nvSpPr>
        <p:spPr>
          <a:xfrm>
            <a:off x="5860179" y="3554284"/>
            <a:ext cx="2765501" cy="547842"/>
          </a:xfrm>
          <a:prstGeom prst="rect">
            <a:avLst/>
          </a:prstGeom>
        </p:spPr>
        <p:txBody>
          <a:bodyPr wrap="none">
            <a:spAutoFit/>
          </a:bodyPr>
          <a:lstStyle/>
          <a:p>
            <a:pPr marL="411480" indent="-411480" algn="ctr">
              <a:lnSpc>
                <a:spcPct val="110000"/>
              </a:lnSpc>
            </a:pPr>
            <a:r>
              <a:rPr lang="zh-CN" altLang="en-US" sz="2880" b="1" dirty="0">
                <a:solidFill>
                  <a:srgbClr val="92D050"/>
                </a:solidFill>
                <a:latin typeface="微软雅黑" panose="020B0503020204020204" pitchFamily="34" charset="-122"/>
                <a:ea typeface="微软雅黑" panose="020B0503020204020204" pitchFamily="34" charset="-122"/>
              </a:rPr>
              <a:t>挑战一：一等奖</a:t>
            </a:r>
            <a:endParaRPr lang="en-US" altLang="zh-CN" sz="2880" b="1" dirty="0">
              <a:solidFill>
                <a:srgbClr val="92D050"/>
              </a:solidFill>
              <a:latin typeface="微软雅黑" panose="020B0503020204020204" pitchFamily="34" charset="-122"/>
              <a:ea typeface="微软雅黑" panose="020B0503020204020204" pitchFamily="34" charset="-122"/>
            </a:endParaRPr>
          </a:p>
        </p:txBody>
      </p:sp>
      <p:pic>
        <p:nvPicPr>
          <p:cNvPr id="137" name="2" descr="D:\360data\重要数据\桌面\555555555.png"/>
          <p:cNvPicPr>
            <a:picLocks noChangeAspect="1" noChangeArrowheads="1"/>
          </p:cNvPicPr>
          <p:nvPr/>
        </p:nvPicPr>
        <p:blipFill>
          <a:blip r:embed="rId4"/>
          <a:srcRect/>
          <a:stretch>
            <a:fillRect/>
          </a:stretch>
        </p:blipFill>
        <p:spPr bwMode="auto">
          <a:xfrm>
            <a:off x="522686" y="993373"/>
            <a:ext cx="2944115" cy="2944115"/>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8" name="3" descr="D:\360data\重要数据\桌面\4444444444.png"/>
          <p:cNvPicPr>
            <a:picLocks noChangeAspect="1" noChangeArrowheads="1"/>
          </p:cNvPicPr>
          <p:nvPr/>
        </p:nvPicPr>
        <p:blipFill>
          <a:blip r:embed="rId5"/>
          <a:srcRect/>
          <a:stretch>
            <a:fillRect/>
          </a:stretch>
        </p:blipFill>
        <p:spPr bwMode="auto">
          <a:xfrm>
            <a:off x="522686" y="993373"/>
            <a:ext cx="2944115" cy="2944115"/>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9" name="4" descr="D:\360data\重要数据\桌面\333333333333.png"/>
          <p:cNvPicPr>
            <a:picLocks noChangeAspect="1" noChangeArrowheads="1"/>
          </p:cNvPicPr>
          <p:nvPr/>
        </p:nvPicPr>
        <p:blipFill>
          <a:blip r:embed="rId6"/>
          <a:srcRect/>
          <a:stretch>
            <a:fillRect/>
          </a:stretch>
        </p:blipFill>
        <p:spPr bwMode="auto">
          <a:xfrm>
            <a:off x="522686" y="993373"/>
            <a:ext cx="2944115" cy="2944115"/>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0" name="5" descr="D:\360data\重要数据\桌面\222222.png"/>
          <p:cNvPicPr>
            <a:picLocks noChangeAspect="1" noChangeArrowheads="1"/>
          </p:cNvPicPr>
          <p:nvPr/>
        </p:nvPicPr>
        <p:blipFill>
          <a:blip r:embed="rId7"/>
          <a:srcRect/>
          <a:stretch>
            <a:fillRect/>
          </a:stretch>
        </p:blipFill>
        <p:spPr bwMode="auto">
          <a:xfrm>
            <a:off x="522686" y="993373"/>
            <a:ext cx="2944115" cy="2944115"/>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41" name="图片 140" descr="timg"/>
          <p:cNvPicPr>
            <a:picLocks noChangeAspect="1"/>
          </p:cNvPicPr>
          <p:nvPr/>
        </p:nvPicPr>
        <p:blipFill>
          <a:blip r:embed="rId8"/>
          <a:srcRect l="8512" t="16471" r="8116" b="16594"/>
          <a:stretch>
            <a:fillRect/>
          </a:stretch>
        </p:blipFill>
        <p:spPr>
          <a:xfrm>
            <a:off x="1304390" y="1755441"/>
            <a:ext cx="1418315" cy="1402622"/>
          </a:xfrm>
          <a:prstGeom prst="ellipse">
            <a:avLst/>
          </a:prstGeom>
        </p:spPr>
      </p:pic>
      <p:sp>
        <p:nvSpPr>
          <p:cNvPr id="8" name="TextBox 7"/>
          <p:cNvSpPr txBox="1"/>
          <p:nvPr/>
        </p:nvSpPr>
        <p:spPr>
          <a:xfrm>
            <a:off x="466954" y="217473"/>
            <a:ext cx="2933065" cy="706755"/>
          </a:xfrm>
          <a:prstGeom prst="rect">
            <a:avLst/>
          </a:prstGeom>
          <a:noFill/>
        </p:spPr>
        <p:txBody>
          <a:bodyPr wrap="none" rtlCol="0">
            <a:spAutoFit/>
          </a:bodyPr>
          <a:lstStyle/>
          <a:p>
            <a:pPr>
              <a:tabLst>
                <a:tab pos="482600" algn="l"/>
              </a:tabLst>
            </a:pPr>
            <a:r>
              <a:rPr lang="en-US" sz="20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Arial" panose="020B0604020202020204" pitchFamily="34" charset="0"/>
                <a:cs typeface="Arial" panose="020B0604020202020204" pitchFamily="34" charset="0"/>
              </a:rPr>
              <a:t>ChinaV</a:t>
            </a:r>
            <a:r>
              <a:rPr lang="en-US" altLang="zh-CN" sz="20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Arial" panose="020B0604020202020204" pitchFamily="34" charset="0"/>
                <a:cs typeface="Arial" panose="020B0604020202020204" pitchFamily="34" charset="0"/>
              </a:rPr>
              <a:t>i</a:t>
            </a:r>
            <a:r>
              <a:rPr lang="en-US" sz="20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Arial" panose="020B0604020202020204" pitchFamily="34" charset="0"/>
                <a:cs typeface="Arial" panose="020B0604020202020204" pitchFamily="34" charset="0"/>
              </a:rPr>
              <a:t>s</a:t>
            </a:r>
            <a:r>
              <a:rPr 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Arial" panose="020B0604020202020204" pitchFamily="34" charset="0"/>
                <a:cs typeface="Arial" panose="020B0604020202020204" pitchFamily="34" charset="0"/>
              </a:rPr>
              <a:t> 2018</a:t>
            </a:r>
          </a:p>
          <a:p>
            <a:r>
              <a:rPr lang="en-US" altLang="zh-CN" sz="2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ea typeface="Arial" panose="020B0604020202020204" pitchFamily="34" charset="0"/>
                <a:cs typeface="Arial" panose="020B0604020202020204" pitchFamily="34" charset="0"/>
              </a:rPr>
              <a:t>July 26 Shanghai, China</a:t>
            </a:r>
          </a:p>
        </p:txBody>
      </p:sp>
    </p:spTree>
  </p:cSld>
  <p:clrMapOvr>
    <a:masterClrMapping/>
  </p:clrMapOvr>
  <mc:AlternateContent xmlns:mc="http://schemas.openxmlformats.org/markup-compatibility/2006" xmlns:p14="http://schemas.microsoft.com/office/powerpoint/2010/main">
    <mc:Choice Requires="p14">
      <p:transition p14:dur="0" advTm="10453"/>
    </mc:Choice>
    <mc:Fallback xmlns="">
      <p:transition advTm="10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1500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8" presetClass="emph" presetSubtype="0" repeatCount="3000" fill="hold" nodeType="withEffect">
                                  <p:stCondLst>
                                    <p:cond delay="0"/>
                                  </p:stCondLst>
                                  <p:childTnLst>
                                    <p:animRot by="-10800000">
                                      <p:cBhvr>
                                        <p:cTn id="9" dur="1000" fill="hold"/>
                                        <p:tgtEl>
                                          <p:spTgt spid="137"/>
                                        </p:tgtEl>
                                        <p:attrNameLst>
                                          <p:attrName>r</p:attrName>
                                        </p:attrNameLst>
                                      </p:cBhvr>
                                    </p:animRot>
                                  </p:childTnLst>
                                </p:cTn>
                              </p:par>
                              <p:par>
                                <p:cTn id="10" presetID="8" presetClass="emph" presetSubtype="0" repeatCount="3000" fill="hold" nodeType="withEffect">
                                  <p:stCondLst>
                                    <p:cond delay="0"/>
                                  </p:stCondLst>
                                  <p:childTnLst>
                                    <p:animRot by="-43200000">
                                      <p:cBhvr>
                                        <p:cTn id="11" dur="5000" fill="hold"/>
                                        <p:tgtEl>
                                          <p:spTgt spid="1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p:cNvSpPr txBox="1">
            <a:spLocks noChangeArrowheads="1"/>
          </p:cNvSpPr>
          <p:nvPr/>
        </p:nvSpPr>
        <p:spPr bwMode="auto">
          <a:xfrm>
            <a:off x="0" y="58587"/>
            <a:ext cx="12191999" cy="71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1</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：分析员工所属部门以及各部门的组织结构</a:t>
            </a:r>
          </a:p>
        </p:txBody>
      </p:sp>
      <p:sp>
        <p:nvSpPr>
          <p:cNvPr id="17" name="AutoShape 14"/>
          <p:cNvSpPr>
            <a:spLocks noChangeArrowheads="1"/>
          </p:cNvSpPr>
          <p:nvPr/>
        </p:nvSpPr>
        <p:spPr bwMode="gray">
          <a:xfrm>
            <a:off x="1775520" y="1275752"/>
            <a:ext cx="3204000" cy="891656"/>
          </a:xfrm>
          <a:prstGeom prst="chevron">
            <a:avLst>
              <a:gd name="adj" fmla="val 57040"/>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18" name="Text Box 15"/>
          <p:cNvSpPr txBox="1">
            <a:spLocks noChangeArrowheads="1"/>
          </p:cNvSpPr>
          <p:nvPr/>
        </p:nvSpPr>
        <p:spPr bwMode="gray">
          <a:xfrm>
            <a:off x="1783635" y="1398413"/>
            <a:ext cx="3195885" cy="646331"/>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划分</a:t>
            </a:r>
            <a:r>
              <a:rPr lang="zh-CN" altLang="en-US" sz="1800" b="1" dirty="0" smtClean="0">
                <a:solidFill>
                  <a:srgbClr val="FFFFFF"/>
                </a:solidFill>
                <a:latin typeface="宋体" panose="02010600030101010101" pitchFamily="2" charset="-122"/>
              </a:rPr>
              <a:t>员工</a:t>
            </a:r>
            <a:endParaRPr lang="en-US" altLang="zh-CN" sz="1800" b="1" dirty="0" smtClean="0">
              <a:solidFill>
                <a:srgbClr val="FFFFFF"/>
              </a:solidFill>
              <a:latin typeface="宋体" panose="02010600030101010101" pitchFamily="2" charset="-122"/>
            </a:endParaRPr>
          </a:p>
          <a:p>
            <a:pPr algn="ctr"/>
            <a:r>
              <a:rPr lang="zh-CN" altLang="en-US" sz="1800" b="1" dirty="0" smtClean="0">
                <a:solidFill>
                  <a:srgbClr val="FFFFFF"/>
                </a:solidFill>
                <a:latin typeface="宋体" panose="02010600030101010101" pitchFamily="2" charset="-122"/>
              </a:rPr>
              <a:t>所属</a:t>
            </a:r>
            <a:r>
              <a:rPr lang="zh-CN" altLang="en-US" sz="1800" b="1" dirty="0">
                <a:solidFill>
                  <a:srgbClr val="FFFFFF"/>
                </a:solidFill>
                <a:latin typeface="宋体" panose="02010600030101010101" pitchFamily="2" charset="-122"/>
              </a:rPr>
              <a:t>部门</a:t>
            </a:r>
            <a:endParaRPr lang="zh-CN" altLang="en-US" sz="1800" dirty="0"/>
          </a:p>
        </p:txBody>
      </p:sp>
      <p:sp>
        <p:nvSpPr>
          <p:cNvPr id="20" name="AutoShape 13"/>
          <p:cNvSpPr>
            <a:spLocks noChangeArrowheads="1"/>
          </p:cNvSpPr>
          <p:nvPr/>
        </p:nvSpPr>
        <p:spPr bwMode="gray">
          <a:xfrm>
            <a:off x="4705194" y="1286997"/>
            <a:ext cx="3202551" cy="891656"/>
          </a:xfrm>
          <a:prstGeom prst="chevron">
            <a:avLst>
              <a:gd name="adj" fmla="val 59575"/>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21" name="Text Box 16"/>
          <p:cNvSpPr txBox="1">
            <a:spLocks noChangeArrowheads="1"/>
          </p:cNvSpPr>
          <p:nvPr/>
        </p:nvSpPr>
        <p:spPr bwMode="gray">
          <a:xfrm>
            <a:off x="4703746" y="1417279"/>
            <a:ext cx="3195884" cy="64516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分析</a:t>
            </a:r>
            <a:r>
              <a:rPr lang="zh-CN" altLang="en-US" sz="1800" b="1" dirty="0" smtClean="0">
                <a:solidFill>
                  <a:srgbClr val="FFFFFF"/>
                </a:solidFill>
                <a:latin typeface="宋体" panose="02010600030101010101" pitchFamily="2" charset="-122"/>
              </a:rPr>
              <a:t>部门</a:t>
            </a:r>
            <a:endParaRPr lang="en-US" altLang="zh-CN" sz="1800" b="1" dirty="0" smtClean="0">
              <a:solidFill>
                <a:srgbClr val="FFFFFF"/>
              </a:solidFill>
              <a:latin typeface="宋体" panose="02010600030101010101" pitchFamily="2" charset="-122"/>
            </a:endParaRPr>
          </a:p>
          <a:p>
            <a:pPr algn="ctr"/>
            <a:r>
              <a:rPr lang="zh-CN" altLang="en-US" sz="1800" b="1" dirty="0">
                <a:solidFill>
                  <a:srgbClr val="FFFFFF"/>
                </a:solidFill>
                <a:latin typeface="宋体" panose="02010600030101010101" pitchFamily="2" charset="-122"/>
              </a:rPr>
              <a:t>组织结构</a:t>
            </a:r>
            <a:endParaRPr lang="zh-CN" altLang="en-US" sz="1800" dirty="0"/>
          </a:p>
        </p:txBody>
      </p:sp>
      <p:sp>
        <p:nvSpPr>
          <p:cNvPr id="23" name="AutoShape 11"/>
          <p:cNvSpPr>
            <a:spLocks noChangeArrowheads="1"/>
          </p:cNvSpPr>
          <p:nvPr/>
        </p:nvSpPr>
        <p:spPr bwMode="gray">
          <a:xfrm>
            <a:off x="7625304" y="1290993"/>
            <a:ext cx="3204000" cy="889750"/>
          </a:xfrm>
          <a:prstGeom prst="chevron">
            <a:avLst>
              <a:gd name="adj" fmla="val 60209"/>
            </a:avLst>
          </a:prstGeom>
          <a:noFill/>
          <a:ln w="101600">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24" name="Text Box 18"/>
          <p:cNvSpPr txBox="1">
            <a:spLocks noChangeArrowheads="1"/>
          </p:cNvSpPr>
          <p:nvPr/>
        </p:nvSpPr>
        <p:spPr bwMode="gray">
          <a:xfrm>
            <a:off x="7625305" y="1412776"/>
            <a:ext cx="3194436" cy="607695"/>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80" b="1" dirty="0" smtClean="0">
                <a:solidFill>
                  <a:schemeClr val="bg1"/>
                </a:solidFill>
                <a:latin typeface="+mn-ea"/>
                <a:ea typeface="+mn-ea"/>
              </a:rPr>
              <a:t>整合公司</a:t>
            </a:r>
            <a:endParaRPr lang="en-US" altLang="zh-CN" sz="1680" b="1" dirty="0" smtClean="0">
              <a:solidFill>
                <a:schemeClr val="bg1"/>
              </a:solidFill>
              <a:latin typeface="+mn-ea"/>
              <a:ea typeface="+mn-ea"/>
            </a:endParaRPr>
          </a:p>
          <a:p>
            <a:pPr algn="ctr" eaLnBrk="0" hangingPunct="0"/>
            <a:r>
              <a:rPr lang="zh-CN" altLang="en-US" sz="1680" b="1" dirty="0" smtClean="0">
                <a:solidFill>
                  <a:schemeClr val="bg1"/>
                </a:solidFill>
                <a:latin typeface="+mn-ea"/>
                <a:ea typeface="+mn-ea"/>
              </a:rPr>
              <a:t>组织</a:t>
            </a:r>
            <a:r>
              <a:rPr lang="zh-CN" altLang="en-US" sz="1680" b="1" dirty="0">
                <a:solidFill>
                  <a:schemeClr val="bg1"/>
                </a:solidFill>
                <a:latin typeface="+mn-ea"/>
                <a:ea typeface="+mn-ea"/>
              </a:rPr>
              <a:t>结构</a:t>
            </a:r>
          </a:p>
        </p:txBody>
      </p:sp>
      <p:grpSp>
        <p:nvGrpSpPr>
          <p:cNvPr id="29" name="Group 18"/>
          <p:cNvGrpSpPr>
            <a:grpSpLocks noChangeAspect="1"/>
          </p:cNvGrpSpPr>
          <p:nvPr/>
        </p:nvGrpSpPr>
        <p:grpSpPr bwMode="auto">
          <a:xfrm>
            <a:off x="8995694" y="2480400"/>
            <a:ext cx="453657" cy="302439"/>
            <a:chOff x="0" y="0"/>
            <a:chExt cx="576000" cy="385071"/>
          </a:xfrm>
          <a:effectLst>
            <a:glow rad="88900">
              <a:schemeClr val="accent1">
                <a:satMod val="175000"/>
                <a:alpha val="30000"/>
              </a:schemeClr>
            </a:glow>
          </a:effectLst>
        </p:grpSpPr>
        <p:sp>
          <p:nvSpPr>
            <p:cNvPr id="37"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38" name="燕尾形 56"/>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sp>
        <p:nvSpPr>
          <p:cNvPr id="39" name="矩形 42"/>
          <p:cNvSpPr>
            <a:spLocks noChangeArrowheads="1"/>
          </p:cNvSpPr>
          <p:nvPr/>
        </p:nvSpPr>
        <p:spPr bwMode="auto">
          <a:xfrm>
            <a:off x="6900545" y="2952115"/>
            <a:ext cx="4163695" cy="3526790"/>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42" name="TextBox 146"/>
          <p:cNvSpPr txBox="1">
            <a:spLocks noChangeArrowheads="1"/>
          </p:cNvSpPr>
          <p:nvPr/>
        </p:nvSpPr>
        <p:spPr bwMode="auto">
          <a:xfrm>
            <a:off x="6964293" y="3999759"/>
            <a:ext cx="41184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smtClean="0">
                <a:solidFill>
                  <a:srgbClr val="BCE8F2"/>
                </a:solidFill>
                <a:latin typeface="+mn-ea"/>
                <a:ea typeface="+mn-ea"/>
              </a:rPr>
              <a:t>径向树图</a:t>
            </a:r>
            <a:endParaRPr lang="en-US" altLang="zh-CN" sz="2400" b="1" dirty="0">
              <a:solidFill>
                <a:srgbClr val="BCE8F2"/>
              </a:solidFill>
              <a:latin typeface="+mn-ea"/>
              <a:ea typeface="+mn-ea"/>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2675" y="3035528"/>
            <a:ext cx="3359693" cy="335969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22125"/>
    </mc:Choice>
    <mc:Fallback xmlns="">
      <p:transition advTm="22125"/>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271464" y="980729"/>
            <a:ext cx="2864891"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2</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：按部门总结并展示员工的正常工作模式</a:t>
            </a:r>
          </a:p>
        </p:txBody>
      </p:sp>
      <p:sp>
        <p:nvSpPr>
          <p:cNvPr id="63" name="矩形 62"/>
          <p:cNvSpPr/>
          <p:nvPr/>
        </p:nvSpPr>
        <p:spPr>
          <a:xfrm>
            <a:off x="1714640" y="1084237"/>
            <a:ext cx="2421715" cy="584775"/>
          </a:xfrm>
          <a:prstGeom prst="rect">
            <a:avLst/>
          </a:prstGeom>
        </p:spPr>
        <p:txBody>
          <a:bodyPr wrap="square">
            <a:spAutoFit/>
          </a:bodyPr>
          <a:lstStyle/>
          <a:p>
            <a:pPr algn="ctr"/>
            <a:r>
              <a:rPr lang="zh-CN" altLang="en-US" sz="3200" b="1" dirty="0" smtClean="0">
                <a:solidFill>
                  <a:srgbClr val="FFFFFF"/>
                </a:solidFill>
                <a:latin typeface="宋体" panose="02010600030101010101" pitchFamily="2" charset="-122"/>
              </a:rPr>
              <a:t>上下班时间</a:t>
            </a:r>
            <a:endParaRPr lang="zh-CN" altLang="en-US" sz="32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665" y="2406791"/>
            <a:ext cx="5040560" cy="329788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00" y="2418620"/>
            <a:ext cx="5022480" cy="3286058"/>
          </a:xfrm>
          <a:prstGeom prst="rect">
            <a:avLst/>
          </a:prstGeom>
        </p:spPr>
      </p:pic>
      <p:grpSp>
        <p:nvGrpSpPr>
          <p:cNvPr id="31" name="Group 3"/>
          <p:cNvGrpSpPr>
            <a:grpSpLocks noChangeAspect="1"/>
          </p:cNvGrpSpPr>
          <p:nvPr/>
        </p:nvGrpSpPr>
        <p:grpSpPr bwMode="auto">
          <a:xfrm>
            <a:off x="335360" y="836712"/>
            <a:ext cx="1076523" cy="1043168"/>
            <a:chOff x="0" y="0"/>
            <a:chExt cx="3060000" cy="3060000"/>
          </a:xfrm>
        </p:grpSpPr>
        <p:sp>
          <p:nvSpPr>
            <p:cNvPr id="32"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33"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43" name="TextBox 146"/>
          <p:cNvSpPr txBox="1">
            <a:spLocks noChangeArrowheads="1"/>
          </p:cNvSpPr>
          <p:nvPr/>
        </p:nvSpPr>
        <p:spPr bwMode="auto">
          <a:xfrm>
            <a:off x="335360" y="1135033"/>
            <a:ext cx="106210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部门正常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工作模式</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34" name="Group 20"/>
          <p:cNvGrpSpPr/>
          <p:nvPr/>
        </p:nvGrpSpPr>
        <p:grpSpPr bwMode="auto">
          <a:xfrm>
            <a:off x="1399419" y="1147499"/>
            <a:ext cx="448109" cy="452774"/>
            <a:chOff x="0" y="-18870"/>
            <a:chExt cx="747186" cy="759784"/>
          </a:xfrm>
        </p:grpSpPr>
        <p:grpSp>
          <p:nvGrpSpPr>
            <p:cNvPr id="35" name="Group 21"/>
            <p:cNvGrpSpPr>
              <a:grpSpLocks noChangeAspect="1"/>
            </p:cNvGrpSpPr>
            <p:nvPr/>
          </p:nvGrpSpPr>
          <p:grpSpPr bwMode="auto">
            <a:xfrm>
              <a:off x="3136" y="0"/>
              <a:ext cx="740914" cy="740914"/>
              <a:chOff x="0" y="0"/>
              <a:chExt cx="823237" cy="823237"/>
            </a:xfrm>
          </p:grpSpPr>
          <p:sp>
            <p:nvSpPr>
              <p:cNvPr id="40"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41"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36" name="Rectangle 13"/>
            <p:cNvSpPr>
              <a:spLocks noChangeArrowheads="1"/>
            </p:cNvSpPr>
            <p:nvPr/>
          </p:nvSpPr>
          <p:spPr bwMode="auto">
            <a:xfrm>
              <a:off x="0" y="-18870"/>
              <a:ext cx="747186" cy="3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BCE8F2"/>
                  </a:solidFill>
                  <a:latin typeface="方正兰亭黑_GBK" pitchFamily="2" charset="-122"/>
                  <a:ea typeface="方正兰亭黑_GBK" pitchFamily="2" charset="-122"/>
                </a:rPr>
                <a:t>1</a:t>
              </a:r>
              <a:endParaRPr lang="zh-CN" altLang="en-US" sz="2400" b="1" dirty="0">
                <a:solidFill>
                  <a:srgbClr val="BCE8F2"/>
                </a:solidFill>
                <a:latin typeface="方正兰亭黑_GBK" pitchFamily="2" charset="-122"/>
                <a:ea typeface="方正兰亭黑_GBK" pitchFamily="2" charset="-122"/>
              </a:endParaRPr>
            </a:p>
          </p:txBody>
        </p:sp>
      </p:grpSp>
      <p:sp>
        <p:nvSpPr>
          <p:cNvPr id="66" name="TextBox 146"/>
          <p:cNvSpPr txBox="1">
            <a:spLocks noChangeArrowheads="1"/>
          </p:cNvSpPr>
          <p:nvPr/>
        </p:nvSpPr>
        <p:spPr bwMode="auto">
          <a:xfrm>
            <a:off x="695400" y="5923274"/>
            <a:ext cx="10585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000" b="1" dirty="0" smtClean="0">
                <a:solidFill>
                  <a:srgbClr val="BCE8F2"/>
                </a:solidFill>
                <a:latin typeface="+mn-ea"/>
                <a:ea typeface="+mn-ea"/>
              </a:rPr>
              <a:t>研发部上下班时间分布柱形图</a:t>
            </a:r>
            <a:endParaRPr lang="en-US" altLang="zh-CN" sz="2000" b="1" dirty="0">
              <a:solidFill>
                <a:srgbClr val="BCE8F2"/>
              </a:solidFill>
              <a:latin typeface="+mn-ea"/>
              <a:ea typeface="+mn-ea"/>
            </a:endParaRPr>
          </a:p>
        </p:txBody>
      </p:sp>
      <p:sp>
        <p:nvSpPr>
          <p:cNvPr id="67" name="右箭头 66"/>
          <p:cNvSpPr/>
          <p:nvPr/>
        </p:nvSpPr>
        <p:spPr>
          <a:xfrm rot="7745398">
            <a:off x="3447415" y="3321050"/>
            <a:ext cx="836930" cy="287655"/>
          </a:xfrm>
          <a:prstGeom prst="rightArrow">
            <a:avLst/>
          </a:prstGeom>
          <a:no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146"/>
          <p:cNvSpPr txBox="1">
            <a:spLocks noChangeArrowheads="1"/>
          </p:cNvSpPr>
          <p:nvPr/>
        </p:nvSpPr>
        <p:spPr bwMode="auto">
          <a:xfrm>
            <a:off x="3969470" y="2569793"/>
            <a:ext cx="18328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r>
              <a:rPr lang="zh-CN" altLang="en-US" b="1" dirty="0" smtClean="0">
                <a:solidFill>
                  <a:schemeClr val="accent3"/>
                </a:solidFill>
                <a:latin typeface="微软雅黑" panose="020B0503020204020204" pitchFamily="34" charset="-122"/>
                <a:ea typeface="微软雅黑" panose="020B0503020204020204" pitchFamily="34" charset="-122"/>
              </a:rPr>
              <a:t>两个波峰</a:t>
            </a:r>
            <a:endParaRPr lang="zh-CN" altLang="en-US" b="1" dirty="0">
              <a:solidFill>
                <a:schemeClr val="accent3"/>
              </a:solidFill>
              <a:latin typeface="微软雅黑" panose="020B0503020204020204" pitchFamily="34" charset="-122"/>
              <a:ea typeface="微软雅黑" panose="020B0503020204020204" pitchFamily="34" charset="-122"/>
            </a:endParaRPr>
          </a:p>
        </p:txBody>
      </p:sp>
      <p:sp>
        <p:nvSpPr>
          <p:cNvPr id="69" name="右箭头 68"/>
          <p:cNvSpPr/>
          <p:nvPr/>
        </p:nvSpPr>
        <p:spPr>
          <a:xfrm rot="4123343">
            <a:off x="7771765" y="3808730"/>
            <a:ext cx="1485900" cy="271780"/>
          </a:xfrm>
          <a:prstGeom prst="rightArrow">
            <a:avLst/>
          </a:prstGeom>
          <a:no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TextBox 146"/>
          <p:cNvSpPr txBox="1">
            <a:spLocks noChangeArrowheads="1"/>
          </p:cNvSpPr>
          <p:nvPr/>
        </p:nvSpPr>
        <p:spPr bwMode="auto">
          <a:xfrm>
            <a:off x="6698607" y="2723978"/>
            <a:ext cx="18328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r>
              <a:rPr lang="zh-CN" altLang="en-US" b="1" dirty="0" smtClean="0">
                <a:solidFill>
                  <a:schemeClr val="accent3"/>
                </a:solidFill>
                <a:latin typeface="微软雅黑" panose="020B0503020204020204" pitchFamily="34" charset="-122"/>
                <a:ea typeface="微软雅黑" panose="020B0503020204020204" pitchFamily="34" charset="-122"/>
              </a:rPr>
              <a:t>两个突增</a:t>
            </a:r>
            <a:endParaRPr lang="zh-CN" altLang="en-US" b="1" dirty="0">
              <a:solidFill>
                <a:schemeClr val="accent3"/>
              </a:solidFill>
              <a:latin typeface="微软雅黑" panose="020B0503020204020204" pitchFamily="34" charset="-122"/>
              <a:ea typeface="微软雅黑" panose="020B0503020204020204" pitchFamily="34" charset="-122"/>
            </a:endParaRPr>
          </a:p>
        </p:txBody>
      </p:sp>
      <p:sp>
        <p:nvSpPr>
          <p:cNvPr id="71" name="椭圆 70"/>
          <p:cNvSpPr/>
          <p:nvPr/>
        </p:nvSpPr>
        <p:spPr>
          <a:xfrm>
            <a:off x="2423592" y="2924944"/>
            <a:ext cx="576064" cy="57475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999656" y="3631568"/>
            <a:ext cx="555913" cy="61774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8688288" y="4661593"/>
            <a:ext cx="432048" cy="42359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8976320" y="2794384"/>
            <a:ext cx="616338" cy="70662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右箭头 1"/>
          <p:cNvSpPr/>
          <p:nvPr/>
        </p:nvSpPr>
        <p:spPr>
          <a:xfrm rot="10265398">
            <a:off x="3015615" y="2872740"/>
            <a:ext cx="1027430" cy="287655"/>
          </a:xfrm>
          <a:prstGeom prst="rightArrow">
            <a:avLst/>
          </a:prstGeom>
          <a:no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右箭头 2"/>
          <p:cNvSpPr/>
          <p:nvPr/>
        </p:nvSpPr>
        <p:spPr>
          <a:xfrm rot="1543344">
            <a:off x="8414385" y="3032125"/>
            <a:ext cx="563880" cy="304800"/>
          </a:xfrm>
          <a:prstGeom prst="rightArrow">
            <a:avLst/>
          </a:prstGeom>
          <a:no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25969"/>
    </mc:Choice>
    <mc:Fallback xmlns="">
      <p:transition advTm="259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bldLvl="0" animBg="1"/>
      <p:bldP spid="68" grpId="0"/>
      <p:bldP spid="69" grpId="0" bldLvl="0" animBg="1"/>
      <p:bldP spid="70" grpId="0"/>
      <p:bldP spid="71" grpId="0" animBg="1"/>
      <p:bldP spid="72" grpId="0" animBg="1"/>
      <p:bldP spid="73" grpId="0" animBg="1"/>
      <p:bldP spid="74" grpId="0" animBg="1"/>
      <p:bldP spid="2" grpId="0" bldLvl="0" animBg="1"/>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271464" y="980729"/>
            <a:ext cx="2864891"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2</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：按部门总结并展示员工的正常工作模式</a:t>
            </a:r>
          </a:p>
        </p:txBody>
      </p:sp>
      <p:sp>
        <p:nvSpPr>
          <p:cNvPr id="63" name="矩形 62"/>
          <p:cNvSpPr/>
          <p:nvPr/>
        </p:nvSpPr>
        <p:spPr>
          <a:xfrm>
            <a:off x="1714640" y="1084237"/>
            <a:ext cx="2421715" cy="584775"/>
          </a:xfrm>
          <a:prstGeom prst="rect">
            <a:avLst/>
          </a:prstGeom>
        </p:spPr>
        <p:txBody>
          <a:bodyPr wrap="square">
            <a:spAutoFit/>
          </a:bodyPr>
          <a:lstStyle/>
          <a:p>
            <a:pPr algn="ctr"/>
            <a:r>
              <a:rPr lang="zh-CN" altLang="en-US" sz="3200" b="1" dirty="0" smtClean="0">
                <a:solidFill>
                  <a:srgbClr val="FFFFFF"/>
                </a:solidFill>
                <a:latin typeface="宋体" panose="02010600030101010101" pitchFamily="2" charset="-122"/>
              </a:rPr>
              <a:t>上下班时间</a:t>
            </a:r>
            <a:endParaRPr lang="zh-CN" altLang="en-US" sz="3200" dirty="0"/>
          </a:p>
        </p:txBody>
      </p:sp>
      <p:grpSp>
        <p:nvGrpSpPr>
          <p:cNvPr id="31" name="Group 3"/>
          <p:cNvGrpSpPr>
            <a:grpSpLocks noChangeAspect="1"/>
          </p:cNvGrpSpPr>
          <p:nvPr/>
        </p:nvGrpSpPr>
        <p:grpSpPr bwMode="auto">
          <a:xfrm>
            <a:off x="335360" y="836712"/>
            <a:ext cx="1076523" cy="1043168"/>
            <a:chOff x="0" y="0"/>
            <a:chExt cx="3060000" cy="3060000"/>
          </a:xfrm>
        </p:grpSpPr>
        <p:sp>
          <p:nvSpPr>
            <p:cNvPr id="32"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33"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43" name="TextBox 146"/>
          <p:cNvSpPr txBox="1">
            <a:spLocks noChangeArrowheads="1"/>
          </p:cNvSpPr>
          <p:nvPr/>
        </p:nvSpPr>
        <p:spPr bwMode="auto">
          <a:xfrm>
            <a:off x="335360" y="1135033"/>
            <a:ext cx="106210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部门正常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工作模式</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34" name="Group 20"/>
          <p:cNvGrpSpPr/>
          <p:nvPr/>
        </p:nvGrpSpPr>
        <p:grpSpPr bwMode="auto">
          <a:xfrm>
            <a:off x="1399419" y="1147499"/>
            <a:ext cx="448109" cy="452774"/>
            <a:chOff x="0" y="-18870"/>
            <a:chExt cx="747186" cy="759784"/>
          </a:xfrm>
        </p:grpSpPr>
        <p:grpSp>
          <p:nvGrpSpPr>
            <p:cNvPr id="35" name="Group 21"/>
            <p:cNvGrpSpPr>
              <a:grpSpLocks noChangeAspect="1"/>
            </p:cNvGrpSpPr>
            <p:nvPr/>
          </p:nvGrpSpPr>
          <p:grpSpPr bwMode="auto">
            <a:xfrm>
              <a:off x="3136" y="0"/>
              <a:ext cx="740914" cy="740914"/>
              <a:chOff x="0" y="0"/>
              <a:chExt cx="823237" cy="823237"/>
            </a:xfrm>
          </p:grpSpPr>
          <p:sp>
            <p:nvSpPr>
              <p:cNvPr id="40"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41"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36" name="Rectangle 13"/>
            <p:cNvSpPr>
              <a:spLocks noChangeArrowheads="1"/>
            </p:cNvSpPr>
            <p:nvPr/>
          </p:nvSpPr>
          <p:spPr bwMode="auto">
            <a:xfrm>
              <a:off x="0" y="-18870"/>
              <a:ext cx="747186" cy="3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BCE8F2"/>
                  </a:solidFill>
                  <a:latin typeface="方正兰亭黑_GBK" pitchFamily="2" charset="-122"/>
                  <a:ea typeface="方正兰亭黑_GBK" pitchFamily="2" charset="-122"/>
                </a:rPr>
                <a:t>1</a:t>
              </a:r>
              <a:endParaRPr lang="zh-CN" altLang="en-US" sz="2400" b="1" dirty="0">
                <a:solidFill>
                  <a:srgbClr val="BCE8F2"/>
                </a:solidFill>
                <a:latin typeface="方正兰亭黑_GBK" pitchFamily="2" charset="-122"/>
                <a:ea typeface="方正兰亭黑_GBK" pitchFamily="2" charset="-122"/>
              </a:endParaRPr>
            </a:p>
          </p:txBody>
        </p:sp>
      </p:grpSp>
      <p:sp>
        <p:nvSpPr>
          <p:cNvPr id="66" name="TextBox 146"/>
          <p:cNvSpPr txBox="1">
            <a:spLocks noChangeArrowheads="1"/>
          </p:cNvSpPr>
          <p:nvPr/>
        </p:nvSpPr>
        <p:spPr bwMode="auto">
          <a:xfrm>
            <a:off x="4392825" y="6173331"/>
            <a:ext cx="67012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000" b="1" dirty="0" smtClean="0">
                <a:solidFill>
                  <a:srgbClr val="BCE8F2"/>
                </a:solidFill>
                <a:latin typeface="+mn-ea"/>
                <a:ea typeface="+mn-ea"/>
              </a:rPr>
              <a:t>研发部各单元上下班时间分布柱形图</a:t>
            </a:r>
            <a:endParaRPr lang="en-US" altLang="zh-CN" sz="2000" b="1" dirty="0">
              <a:solidFill>
                <a:srgbClr val="BCE8F2"/>
              </a:solidFill>
              <a:latin typeface="+mn-ea"/>
              <a:ea typeface="+mn-ea"/>
            </a:endParaRPr>
          </a:p>
        </p:txBody>
      </p:sp>
      <p:sp>
        <p:nvSpPr>
          <p:cNvPr id="68" name="TextBox 146"/>
          <p:cNvSpPr txBox="1">
            <a:spLocks noChangeArrowheads="1"/>
          </p:cNvSpPr>
          <p:nvPr/>
        </p:nvSpPr>
        <p:spPr bwMode="auto">
          <a:xfrm>
            <a:off x="623392" y="2632556"/>
            <a:ext cx="24330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b="1" dirty="0">
                <a:solidFill>
                  <a:schemeClr val="accent3"/>
                </a:solidFill>
                <a:latin typeface="微软雅黑" panose="020B0503020204020204" pitchFamily="34" charset="-122"/>
                <a:ea typeface="微软雅黑" panose="020B0503020204020204" pitchFamily="34" charset="-122"/>
              </a:rPr>
              <a:t>9:00-18:00</a:t>
            </a:r>
            <a:endParaRPr lang="zh-CN" altLang="en-US" b="1" dirty="0">
              <a:solidFill>
                <a:schemeClr val="accent3"/>
              </a:solidFill>
              <a:latin typeface="微软雅黑" panose="020B0503020204020204" pitchFamily="34" charset="-122"/>
              <a:ea typeface="微软雅黑" panose="020B0503020204020204" pitchFamily="34" charset="-122"/>
            </a:endParaRPr>
          </a:p>
        </p:txBody>
      </p:sp>
      <p:sp>
        <p:nvSpPr>
          <p:cNvPr id="8" name="左大括号 7"/>
          <p:cNvSpPr/>
          <p:nvPr/>
        </p:nvSpPr>
        <p:spPr>
          <a:xfrm>
            <a:off x="3140993" y="2132856"/>
            <a:ext cx="1368152" cy="1584176"/>
          </a:xfrm>
          <a:prstGeom prst="leftBrace">
            <a:avLst/>
          </a:prstGeom>
          <a:noFill/>
          <a:ln w="76200">
            <a:solidFill>
              <a:schemeClr val="accent1">
                <a:shade val="95000"/>
                <a:satMod val="105000"/>
              </a:schemeClr>
            </a:solidFill>
          </a:ln>
          <a:effectLst>
            <a:glow>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 name="直接连接符 14"/>
          <p:cNvCxnSpPr/>
          <p:nvPr/>
        </p:nvCxnSpPr>
        <p:spPr>
          <a:xfrm flipH="1">
            <a:off x="3253483" y="5308951"/>
            <a:ext cx="1296144" cy="0"/>
          </a:xfrm>
          <a:prstGeom prst="line">
            <a:avLst/>
          </a:prstGeom>
          <a:ln w="76200"/>
          <a:effectLst>
            <a:glow>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5" name="TextBox 146"/>
          <p:cNvSpPr txBox="1">
            <a:spLocks noChangeArrowheads="1"/>
          </p:cNvSpPr>
          <p:nvPr/>
        </p:nvSpPr>
        <p:spPr bwMode="auto">
          <a:xfrm>
            <a:off x="623392" y="5016563"/>
            <a:ext cx="26245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r>
              <a:rPr lang="en-US" altLang="zh-CN" b="1" dirty="0" smtClean="0">
                <a:solidFill>
                  <a:schemeClr val="accent3"/>
                </a:solidFill>
                <a:latin typeface="微软雅黑" panose="020B0503020204020204" pitchFamily="34" charset="-122"/>
                <a:ea typeface="微软雅黑" panose="020B0503020204020204" pitchFamily="34" charset="-122"/>
              </a:rPr>
              <a:t>10:00-19:00</a:t>
            </a:r>
            <a:endParaRPr lang="zh-CN" altLang="en-US" b="1" dirty="0">
              <a:solidFill>
                <a:schemeClr val="accent3"/>
              </a:solidFill>
              <a:latin typeface="微软雅黑" panose="020B0503020204020204" pitchFamily="34" charset="-122"/>
              <a:ea typeface="微软雅黑" panose="020B0503020204020204" pitchFamily="34" charset="-122"/>
            </a:endParaRPr>
          </a:p>
        </p:txBody>
      </p:sp>
      <p:grpSp>
        <p:nvGrpSpPr>
          <p:cNvPr id="19" name="组合 18"/>
          <p:cNvGrpSpPr>
            <a:grpSpLocks noRot="1" noChangeAspect="1"/>
          </p:cNvGrpSpPr>
          <p:nvPr/>
        </p:nvGrpSpPr>
        <p:grpSpPr>
          <a:xfrm>
            <a:off x="4367808" y="1390321"/>
            <a:ext cx="6706051" cy="4816578"/>
            <a:chOff x="1080" y="7026"/>
            <a:chExt cx="9746" cy="7000"/>
          </a:xfrm>
        </p:grpSpPr>
        <p:sp>
          <p:nvSpPr>
            <p:cNvPr id="20" name="矩形 19"/>
            <p:cNvSpPr>
              <a:spLocks noRot="1" noChangeAspect="1" noTextEdit="1"/>
            </p:cNvSpPr>
            <p:nvPr/>
          </p:nvSpPr>
          <p:spPr>
            <a:xfrm>
              <a:off x="1080" y="7026"/>
              <a:ext cx="9746" cy="7000"/>
            </a:xfrm>
            <a:prstGeom prst="rect">
              <a:avLst/>
            </a:prstGeom>
            <a:noFill/>
            <a:ln w="9525">
              <a:noFill/>
            </a:ln>
          </p:spPr>
          <p:txBody>
            <a:bodyPr/>
            <a:lstStyle/>
            <a:p>
              <a:endParaRPr lang="zh-CN" altLang="en-US" sz="100"/>
            </a:p>
          </p:txBody>
        </p:sp>
        <p:pic>
          <p:nvPicPr>
            <p:cNvPr id="22" name="图片 1"/>
            <p:cNvPicPr>
              <a:picLocks noChangeAspect="1"/>
            </p:cNvPicPr>
            <p:nvPr/>
          </p:nvPicPr>
          <p:blipFill>
            <a:blip r:embed="rId3"/>
            <a:stretch>
              <a:fillRect/>
            </a:stretch>
          </p:blipFill>
          <p:spPr>
            <a:xfrm>
              <a:off x="7210" y="7026"/>
              <a:ext cx="3616" cy="2267"/>
            </a:xfrm>
            <a:prstGeom prst="rect">
              <a:avLst/>
            </a:prstGeom>
            <a:noFill/>
            <a:ln w="19050">
              <a:solidFill>
                <a:schemeClr val="bg1"/>
              </a:solidFill>
            </a:ln>
          </p:spPr>
        </p:pic>
        <p:pic>
          <p:nvPicPr>
            <p:cNvPr id="23" name="图片 1"/>
            <p:cNvPicPr>
              <a:picLocks noChangeAspect="1"/>
            </p:cNvPicPr>
            <p:nvPr/>
          </p:nvPicPr>
          <p:blipFill>
            <a:blip r:embed="rId4"/>
            <a:stretch>
              <a:fillRect/>
            </a:stretch>
          </p:blipFill>
          <p:spPr>
            <a:xfrm>
              <a:off x="3594" y="7026"/>
              <a:ext cx="3611" cy="2267"/>
            </a:xfrm>
            <a:prstGeom prst="rect">
              <a:avLst/>
            </a:prstGeom>
            <a:noFill/>
            <a:ln w="19050">
              <a:solidFill>
                <a:schemeClr val="bg1"/>
              </a:solidFill>
            </a:ln>
          </p:spPr>
        </p:pic>
        <p:pic>
          <p:nvPicPr>
            <p:cNvPr id="24" name="图片 1"/>
            <p:cNvPicPr/>
            <p:nvPr/>
          </p:nvPicPr>
          <p:blipFill>
            <a:blip r:embed="rId5"/>
            <a:stretch>
              <a:fillRect/>
            </a:stretch>
          </p:blipFill>
          <p:spPr>
            <a:xfrm>
              <a:off x="3581" y="9304"/>
              <a:ext cx="3634" cy="2268"/>
            </a:xfrm>
            <a:prstGeom prst="rect">
              <a:avLst/>
            </a:prstGeom>
            <a:noFill/>
            <a:ln w="19050">
              <a:solidFill>
                <a:schemeClr val="bg1"/>
              </a:solidFill>
            </a:ln>
          </p:spPr>
        </p:pic>
        <p:pic>
          <p:nvPicPr>
            <p:cNvPr id="25" name="图片 1"/>
            <p:cNvPicPr>
              <a:picLocks noChangeAspect="1"/>
            </p:cNvPicPr>
            <p:nvPr/>
          </p:nvPicPr>
          <p:blipFill>
            <a:blip r:embed="rId6"/>
            <a:stretch>
              <a:fillRect/>
            </a:stretch>
          </p:blipFill>
          <p:spPr>
            <a:xfrm>
              <a:off x="7232" y="9293"/>
              <a:ext cx="3587" cy="2268"/>
            </a:xfrm>
            <a:prstGeom prst="rect">
              <a:avLst/>
            </a:prstGeom>
            <a:noFill/>
            <a:ln w="19050">
              <a:solidFill>
                <a:schemeClr val="bg1"/>
              </a:solidFill>
            </a:ln>
          </p:spPr>
        </p:pic>
        <p:pic>
          <p:nvPicPr>
            <p:cNvPr id="27" name="图片 1"/>
            <p:cNvPicPr/>
            <p:nvPr/>
          </p:nvPicPr>
          <p:blipFill>
            <a:blip r:embed="rId7"/>
            <a:stretch>
              <a:fillRect/>
            </a:stretch>
          </p:blipFill>
          <p:spPr>
            <a:xfrm>
              <a:off x="3596" y="11561"/>
              <a:ext cx="3611" cy="2296"/>
            </a:xfrm>
            <a:prstGeom prst="rect">
              <a:avLst/>
            </a:prstGeom>
            <a:noFill/>
            <a:ln w="19050">
              <a:solidFill>
                <a:schemeClr val="bg1"/>
              </a:solidFill>
            </a:ln>
          </p:spPr>
        </p:pic>
        <p:pic>
          <p:nvPicPr>
            <p:cNvPr id="28" name="图片 1"/>
            <p:cNvPicPr/>
            <p:nvPr/>
          </p:nvPicPr>
          <p:blipFill>
            <a:blip r:embed="rId8"/>
            <a:stretch>
              <a:fillRect/>
            </a:stretch>
          </p:blipFill>
          <p:spPr>
            <a:xfrm>
              <a:off x="7226" y="11560"/>
              <a:ext cx="3600" cy="2297"/>
            </a:xfrm>
            <a:prstGeom prst="rect">
              <a:avLst/>
            </a:prstGeom>
            <a:noFill/>
            <a:ln w="19050">
              <a:solidFill>
                <a:schemeClr val="bg1"/>
              </a:solidFill>
            </a:ln>
          </p:spPr>
        </p:pic>
        <p:sp>
          <p:nvSpPr>
            <p:cNvPr id="37" name="文本框 2"/>
            <p:cNvSpPr txBox="1"/>
            <p:nvPr/>
          </p:nvSpPr>
          <p:spPr>
            <a:xfrm>
              <a:off x="5242" y="7718"/>
              <a:ext cx="4044" cy="848"/>
            </a:xfrm>
            <a:prstGeom prst="rect">
              <a:avLst/>
            </a:prstGeom>
            <a:noFill/>
            <a:ln w="9525">
              <a:noFill/>
            </a:ln>
          </p:spPr>
          <p:txBody>
            <a:bodyPr wrap="square">
              <a:spAutoFit/>
            </a:bodyPr>
            <a:lstStyle/>
            <a:p>
              <a:r>
                <a:rPr lang="zh-CN" altLang="en-US" sz="1600" b="1" dirty="0">
                  <a:solidFill>
                    <a:schemeClr val="bg1"/>
                  </a:solidFill>
                </a:rPr>
                <a:t>a.1007号领导的部门单元</a:t>
              </a:r>
            </a:p>
            <a:p>
              <a:endParaRPr lang="zh-CN" altLang="en-US" sz="1600" dirty="0">
                <a:solidFill>
                  <a:schemeClr val="bg1"/>
                </a:solidFill>
              </a:endParaRPr>
            </a:p>
          </p:txBody>
        </p:sp>
        <p:sp>
          <p:nvSpPr>
            <p:cNvPr id="38" name="文本框 2"/>
            <p:cNvSpPr txBox="1"/>
            <p:nvPr/>
          </p:nvSpPr>
          <p:spPr>
            <a:xfrm>
              <a:off x="5396" y="12319"/>
              <a:ext cx="3891" cy="848"/>
            </a:xfrm>
            <a:prstGeom prst="rect">
              <a:avLst/>
            </a:prstGeom>
            <a:noFill/>
            <a:ln w="9525">
              <a:noFill/>
            </a:ln>
          </p:spPr>
          <p:txBody>
            <a:bodyPr wrap="square">
              <a:spAutoFit/>
            </a:bodyPr>
            <a:lstStyle/>
            <a:p>
              <a:pPr indent="101600"/>
              <a:r>
                <a:rPr lang="zh-CN" altLang="en-US" sz="1600" b="1" dirty="0">
                  <a:solidFill>
                    <a:schemeClr val="bg1"/>
                  </a:solidFill>
                </a:rPr>
                <a:t>c.1059号领导的部门单元</a:t>
              </a:r>
            </a:p>
            <a:p>
              <a:endParaRPr lang="zh-CN" altLang="en-US" sz="1600" dirty="0">
                <a:solidFill>
                  <a:schemeClr val="bg1"/>
                </a:solidFill>
              </a:endParaRPr>
            </a:p>
          </p:txBody>
        </p:sp>
        <p:sp>
          <p:nvSpPr>
            <p:cNvPr id="39" name="文本框 2"/>
            <p:cNvSpPr txBox="1"/>
            <p:nvPr/>
          </p:nvSpPr>
          <p:spPr>
            <a:xfrm>
              <a:off x="5208" y="10153"/>
              <a:ext cx="3891" cy="848"/>
            </a:xfrm>
            <a:prstGeom prst="rect">
              <a:avLst/>
            </a:prstGeom>
            <a:noFill/>
            <a:ln w="9525">
              <a:noFill/>
            </a:ln>
          </p:spPr>
          <p:txBody>
            <a:bodyPr wrap="square">
              <a:spAutoFit/>
            </a:bodyPr>
            <a:lstStyle/>
            <a:p>
              <a:r>
                <a:rPr lang="zh-CN" altLang="en-US" sz="1600" b="1" dirty="0">
                  <a:solidFill>
                    <a:schemeClr val="bg1"/>
                  </a:solidFill>
                </a:rPr>
                <a:t>b.1068号领导的部门单元</a:t>
              </a:r>
            </a:p>
            <a:p>
              <a:endParaRPr lang="zh-CN" altLang="en-US" sz="1600" dirty="0">
                <a:solidFill>
                  <a:schemeClr val="bg1"/>
                </a:solidFill>
              </a:endParaRPr>
            </a:p>
          </p:txBody>
        </p:sp>
      </p:grpSp>
      <p:sp>
        <p:nvSpPr>
          <p:cNvPr id="16" name="椭圆 15"/>
          <p:cNvSpPr/>
          <p:nvPr/>
        </p:nvSpPr>
        <p:spPr>
          <a:xfrm>
            <a:off x="10128448" y="2373819"/>
            <a:ext cx="575703" cy="36951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0128448" y="3941959"/>
            <a:ext cx="575703" cy="36951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0164194" y="5503283"/>
            <a:ext cx="756341" cy="36951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146"/>
          <p:cNvSpPr txBox="1">
            <a:spLocks noChangeArrowheads="1"/>
          </p:cNvSpPr>
          <p:nvPr/>
        </p:nvSpPr>
        <p:spPr bwMode="auto">
          <a:xfrm>
            <a:off x="11240163" y="2295149"/>
            <a:ext cx="63393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b="1" dirty="0" smtClean="0">
                <a:solidFill>
                  <a:schemeClr val="accent3"/>
                </a:solidFill>
                <a:latin typeface="微软雅黑" panose="020B0503020204020204" pitchFamily="34" charset="-122"/>
                <a:ea typeface="微软雅黑" panose="020B0503020204020204" pitchFamily="34" charset="-122"/>
              </a:rPr>
              <a:t>加班现象严重</a:t>
            </a:r>
            <a:endParaRPr lang="zh-CN" altLang="en-US" b="1" dirty="0">
              <a:solidFill>
                <a:schemeClr val="accent3"/>
              </a:solidFill>
              <a:latin typeface="微软雅黑" panose="020B0503020204020204" pitchFamily="34" charset="-122"/>
              <a:ea typeface="微软雅黑" panose="020B0503020204020204" pitchFamily="34" charset="-122"/>
            </a:endParaRPr>
          </a:p>
        </p:txBody>
      </p:sp>
      <p:sp>
        <p:nvSpPr>
          <p:cNvPr id="69" name="右箭头 68"/>
          <p:cNvSpPr/>
          <p:nvPr/>
        </p:nvSpPr>
        <p:spPr>
          <a:xfrm rot="18343342">
            <a:off x="10633710" y="5095240"/>
            <a:ext cx="801370" cy="271780"/>
          </a:xfrm>
          <a:prstGeom prst="rightArrow">
            <a:avLst/>
          </a:prstGeom>
          <a:no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右箭头 1"/>
          <p:cNvSpPr/>
          <p:nvPr/>
        </p:nvSpPr>
        <p:spPr>
          <a:xfrm>
            <a:off x="10704195" y="3990975"/>
            <a:ext cx="659130" cy="271780"/>
          </a:xfrm>
          <a:prstGeom prst="rightArrow">
            <a:avLst/>
          </a:prstGeom>
          <a:no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右箭头 2"/>
          <p:cNvSpPr/>
          <p:nvPr/>
        </p:nvSpPr>
        <p:spPr>
          <a:xfrm rot="2323342">
            <a:off x="10587990" y="2788920"/>
            <a:ext cx="775970" cy="271780"/>
          </a:xfrm>
          <a:prstGeom prst="rightArrow">
            <a:avLst/>
          </a:prstGeom>
          <a:no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39930" y="1390321"/>
            <a:ext cx="1646020" cy="4694736"/>
          </a:xfrm>
          <a:prstGeom prst="rect">
            <a:avLst/>
          </a:prstGeom>
          <a:ln w="19050">
            <a:solidFill>
              <a:schemeClr val="bg1"/>
            </a:solidFill>
          </a:ln>
        </p:spPr>
      </p:pic>
    </p:spTree>
  </p:cSld>
  <p:clrMapOvr>
    <a:masterClrMapping/>
  </p:clrMapOvr>
  <mc:AlternateContent xmlns:mc="http://schemas.openxmlformats.org/markup-compatibility/2006" xmlns:p14="http://schemas.microsoft.com/office/powerpoint/2010/main">
    <mc:Choice Requires="p14">
      <p:transition p14:dur="0" advTm="33422"/>
    </mc:Choice>
    <mc:Fallback xmlns="">
      <p:transition advTm="334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 grpId="0" animBg="1"/>
      <p:bldP spid="45" grpId="0"/>
      <p:bldP spid="16" grpId="0" animBg="1"/>
      <p:bldP spid="47" grpId="0" animBg="1"/>
      <p:bldP spid="48" grpId="0" animBg="1"/>
      <p:bldP spid="49" grpId="0"/>
      <p:bldP spid="69" grpId="0" bldLvl="0" animBg="1"/>
      <p:bldP spid="2" grpId="0" bldLvl="0" animBg="1"/>
      <p:bldP spid="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2008615" y="1069546"/>
            <a:ext cx="2864891"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2</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：按部门总结并展示员工的正常工作模式</a:t>
            </a:r>
          </a:p>
        </p:txBody>
      </p:sp>
      <p:sp>
        <p:nvSpPr>
          <p:cNvPr id="63" name="矩形 62"/>
          <p:cNvSpPr/>
          <p:nvPr/>
        </p:nvSpPr>
        <p:spPr>
          <a:xfrm>
            <a:off x="2451791" y="1173054"/>
            <a:ext cx="2421715" cy="584775"/>
          </a:xfrm>
          <a:prstGeom prst="rect">
            <a:avLst/>
          </a:prstGeom>
        </p:spPr>
        <p:txBody>
          <a:bodyPr wrap="square">
            <a:spAutoFit/>
          </a:bodyPr>
          <a:lstStyle/>
          <a:p>
            <a:pPr algn="ctr"/>
            <a:r>
              <a:rPr lang="zh-CN" altLang="en-US" sz="3200" b="1" dirty="0" smtClean="0">
                <a:solidFill>
                  <a:srgbClr val="FFFFFF"/>
                </a:solidFill>
                <a:latin typeface="宋体" panose="02010600030101010101" pitchFamily="2" charset="-122"/>
              </a:rPr>
              <a:t>考勤情况</a:t>
            </a:r>
            <a:endParaRPr lang="zh-CN" altLang="en-US" sz="3200" dirty="0"/>
          </a:p>
        </p:txBody>
      </p:sp>
      <p:grpSp>
        <p:nvGrpSpPr>
          <p:cNvPr id="31" name="Group 3"/>
          <p:cNvGrpSpPr>
            <a:grpSpLocks noChangeAspect="1"/>
          </p:cNvGrpSpPr>
          <p:nvPr/>
        </p:nvGrpSpPr>
        <p:grpSpPr bwMode="auto">
          <a:xfrm>
            <a:off x="1072511" y="925529"/>
            <a:ext cx="1076523" cy="1043168"/>
            <a:chOff x="0" y="0"/>
            <a:chExt cx="3060000" cy="3060000"/>
          </a:xfrm>
        </p:grpSpPr>
        <p:sp>
          <p:nvSpPr>
            <p:cNvPr id="32"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33"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43" name="TextBox 146"/>
          <p:cNvSpPr txBox="1">
            <a:spLocks noChangeArrowheads="1"/>
          </p:cNvSpPr>
          <p:nvPr/>
        </p:nvSpPr>
        <p:spPr bwMode="auto">
          <a:xfrm>
            <a:off x="1072511" y="1223850"/>
            <a:ext cx="106210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部门正常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工作模式</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34" name="Group 20"/>
          <p:cNvGrpSpPr/>
          <p:nvPr/>
        </p:nvGrpSpPr>
        <p:grpSpPr bwMode="auto">
          <a:xfrm>
            <a:off x="2136570" y="1236316"/>
            <a:ext cx="448109" cy="461665"/>
            <a:chOff x="0" y="-18870"/>
            <a:chExt cx="747186" cy="774704"/>
          </a:xfrm>
        </p:grpSpPr>
        <p:grpSp>
          <p:nvGrpSpPr>
            <p:cNvPr id="35" name="Group 21"/>
            <p:cNvGrpSpPr>
              <a:grpSpLocks noChangeAspect="1"/>
            </p:cNvGrpSpPr>
            <p:nvPr/>
          </p:nvGrpSpPr>
          <p:grpSpPr bwMode="auto">
            <a:xfrm>
              <a:off x="3136" y="0"/>
              <a:ext cx="740914" cy="740914"/>
              <a:chOff x="0" y="0"/>
              <a:chExt cx="823237" cy="823237"/>
            </a:xfrm>
          </p:grpSpPr>
          <p:sp>
            <p:nvSpPr>
              <p:cNvPr id="40"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41"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36"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2</a:t>
              </a:r>
              <a:endParaRPr lang="zh-CN" altLang="en-US" sz="2400" b="1" dirty="0">
                <a:solidFill>
                  <a:srgbClr val="BCE8F2"/>
                </a:solidFill>
                <a:latin typeface="方正兰亭黑_GBK" pitchFamily="2" charset="-122"/>
                <a:ea typeface="方正兰亭黑_GBK" pitchFamily="2" charset="-122"/>
              </a:endParaRPr>
            </a:p>
          </p:txBody>
        </p:sp>
      </p:grpSp>
      <p:sp>
        <p:nvSpPr>
          <p:cNvPr id="66" name="TextBox 146"/>
          <p:cNvSpPr txBox="1">
            <a:spLocks noChangeArrowheads="1"/>
          </p:cNvSpPr>
          <p:nvPr/>
        </p:nvSpPr>
        <p:spPr bwMode="auto">
          <a:xfrm>
            <a:off x="928495" y="5801989"/>
            <a:ext cx="43630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000" b="1" dirty="0" smtClean="0">
                <a:solidFill>
                  <a:srgbClr val="BCE8F2"/>
                </a:solidFill>
                <a:latin typeface="+mn-ea"/>
                <a:ea typeface="+mn-ea"/>
              </a:rPr>
              <a:t>研发部考勤情况水波柱形图</a:t>
            </a:r>
            <a:endParaRPr lang="en-US" altLang="zh-CN" sz="2000" b="1" dirty="0">
              <a:solidFill>
                <a:srgbClr val="BCE8F2"/>
              </a:solidFill>
              <a:latin typeface="+mn-ea"/>
              <a:ea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495" y="2650097"/>
            <a:ext cx="4363059" cy="2715004"/>
          </a:xfrm>
          <a:prstGeom prst="rect">
            <a:avLst/>
          </a:prstGeom>
        </p:spPr>
      </p:pic>
      <p:sp>
        <p:nvSpPr>
          <p:cNvPr id="42" name="圆角矩形 41"/>
          <p:cNvSpPr/>
          <p:nvPr/>
        </p:nvSpPr>
        <p:spPr>
          <a:xfrm>
            <a:off x="8262084" y="1069546"/>
            <a:ext cx="2864891"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a:off x="8705260" y="1173054"/>
            <a:ext cx="2421715" cy="584775"/>
          </a:xfrm>
          <a:prstGeom prst="rect">
            <a:avLst/>
          </a:prstGeom>
        </p:spPr>
        <p:txBody>
          <a:bodyPr wrap="square">
            <a:spAutoFit/>
          </a:bodyPr>
          <a:lstStyle/>
          <a:p>
            <a:pPr algn="ctr"/>
            <a:r>
              <a:rPr lang="zh-CN" altLang="en-US" sz="3200" b="1" dirty="0" smtClean="0">
                <a:solidFill>
                  <a:srgbClr val="FFFFFF"/>
                </a:solidFill>
                <a:latin typeface="宋体" panose="02010600030101010101" pitchFamily="2" charset="-122"/>
              </a:rPr>
              <a:t>工作内容</a:t>
            </a:r>
            <a:endParaRPr lang="zh-CN" altLang="en-US" sz="3200" dirty="0"/>
          </a:p>
        </p:txBody>
      </p:sp>
      <p:grpSp>
        <p:nvGrpSpPr>
          <p:cNvPr id="46" name="Group 3"/>
          <p:cNvGrpSpPr>
            <a:grpSpLocks noChangeAspect="1"/>
          </p:cNvGrpSpPr>
          <p:nvPr/>
        </p:nvGrpSpPr>
        <p:grpSpPr bwMode="auto">
          <a:xfrm>
            <a:off x="7325980" y="925529"/>
            <a:ext cx="1076523" cy="1043168"/>
            <a:chOff x="0" y="0"/>
            <a:chExt cx="3060000" cy="3060000"/>
          </a:xfrm>
        </p:grpSpPr>
        <p:sp>
          <p:nvSpPr>
            <p:cNvPr id="50"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51"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52" name="TextBox 146"/>
          <p:cNvSpPr txBox="1">
            <a:spLocks noChangeArrowheads="1"/>
          </p:cNvSpPr>
          <p:nvPr/>
        </p:nvSpPr>
        <p:spPr bwMode="auto">
          <a:xfrm>
            <a:off x="7325980" y="1223850"/>
            <a:ext cx="106210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部门正常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工作模式</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53" name="Group 20"/>
          <p:cNvGrpSpPr/>
          <p:nvPr/>
        </p:nvGrpSpPr>
        <p:grpSpPr bwMode="auto">
          <a:xfrm>
            <a:off x="8390039" y="1236316"/>
            <a:ext cx="448109" cy="461665"/>
            <a:chOff x="0" y="-18870"/>
            <a:chExt cx="747186" cy="774704"/>
          </a:xfrm>
        </p:grpSpPr>
        <p:grpSp>
          <p:nvGrpSpPr>
            <p:cNvPr id="54" name="Group 21"/>
            <p:cNvGrpSpPr>
              <a:grpSpLocks noChangeAspect="1"/>
            </p:cNvGrpSpPr>
            <p:nvPr/>
          </p:nvGrpSpPr>
          <p:grpSpPr bwMode="auto">
            <a:xfrm>
              <a:off x="3136" y="0"/>
              <a:ext cx="740914" cy="740914"/>
              <a:chOff x="0" y="0"/>
              <a:chExt cx="823237" cy="823237"/>
            </a:xfrm>
          </p:grpSpPr>
          <p:sp>
            <p:nvSpPr>
              <p:cNvPr id="56"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57"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55"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BCE8F2"/>
                  </a:solidFill>
                  <a:latin typeface="方正兰亭黑_GBK" pitchFamily="2" charset="-122"/>
                  <a:ea typeface="方正兰亭黑_GBK" pitchFamily="2" charset="-122"/>
                </a:rPr>
                <a:t>3</a:t>
              </a:r>
              <a:endParaRPr lang="zh-CN" altLang="en-US" sz="2400" b="1" dirty="0">
                <a:solidFill>
                  <a:srgbClr val="BCE8F2"/>
                </a:solidFill>
                <a:latin typeface="方正兰亭黑_GBK" pitchFamily="2" charset="-122"/>
                <a:ea typeface="方正兰亭黑_GBK" pitchFamily="2" charset="-122"/>
              </a:endParaRPr>
            </a:p>
          </p:txBody>
        </p:sp>
      </p:grpSp>
      <p:cxnSp>
        <p:nvCxnSpPr>
          <p:cNvPr id="4" name="直接连接符 3"/>
          <p:cNvCxnSpPr/>
          <p:nvPr/>
        </p:nvCxnSpPr>
        <p:spPr>
          <a:xfrm>
            <a:off x="6168008" y="916678"/>
            <a:ext cx="0" cy="5248626"/>
          </a:xfrm>
          <a:prstGeom prst="line">
            <a:avLst/>
          </a:prstGeom>
          <a:ln w="381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8" name="TextBox 146"/>
          <p:cNvSpPr txBox="1">
            <a:spLocks noChangeArrowheads="1"/>
          </p:cNvSpPr>
          <p:nvPr/>
        </p:nvSpPr>
        <p:spPr bwMode="auto">
          <a:xfrm>
            <a:off x="928495" y="5378286"/>
            <a:ext cx="21602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chemeClr val="accent3"/>
                </a:solidFill>
                <a:latin typeface="方正正纤黑简体" pitchFamily="2" charset="-122"/>
                <a:ea typeface="方正正纤黑简体" pitchFamily="2" charset="-122"/>
              </a:rPr>
              <a:t>迟到、早退</a:t>
            </a:r>
            <a:endParaRPr lang="en-US" altLang="zh-CN" sz="1400" b="1" dirty="0">
              <a:solidFill>
                <a:schemeClr val="accent3"/>
              </a:solidFill>
              <a:latin typeface="方正正纤黑简体" pitchFamily="2" charset="-122"/>
              <a:ea typeface="方正正纤黑简体" pitchFamily="2" charset="-122"/>
            </a:endParaRPr>
          </a:p>
        </p:txBody>
      </p:sp>
      <p:sp>
        <p:nvSpPr>
          <p:cNvPr id="59" name="TextBox 146"/>
          <p:cNvSpPr txBox="1">
            <a:spLocks noChangeArrowheads="1"/>
          </p:cNvSpPr>
          <p:nvPr/>
        </p:nvSpPr>
        <p:spPr bwMode="auto">
          <a:xfrm>
            <a:off x="3046154" y="5365101"/>
            <a:ext cx="22453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chemeClr val="accent3"/>
                </a:solidFill>
                <a:latin typeface="方正正纤黑简体" pitchFamily="2" charset="-122"/>
                <a:ea typeface="方正正纤黑简体" pitchFamily="2" charset="-122"/>
              </a:rPr>
              <a:t>旷工</a:t>
            </a:r>
            <a:endParaRPr lang="en-US" altLang="zh-CN" sz="1400" b="1" dirty="0">
              <a:solidFill>
                <a:schemeClr val="accent3"/>
              </a:solidFill>
              <a:latin typeface="方正正纤黑简体" pitchFamily="2" charset="-122"/>
              <a:ea typeface="方正正纤黑简体" pitchFamily="2"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349" y="2663886"/>
            <a:ext cx="3425866" cy="2714400"/>
          </a:xfrm>
          <a:prstGeom prst="rect">
            <a:avLst/>
          </a:prstGeom>
        </p:spPr>
      </p:pic>
      <p:sp>
        <p:nvSpPr>
          <p:cNvPr id="60" name="TextBox 146"/>
          <p:cNvSpPr txBox="1">
            <a:spLocks noChangeArrowheads="1"/>
          </p:cNvSpPr>
          <p:nvPr/>
        </p:nvSpPr>
        <p:spPr bwMode="auto">
          <a:xfrm>
            <a:off x="7534349" y="5804000"/>
            <a:ext cx="3425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000" b="1" dirty="0" smtClean="0">
                <a:solidFill>
                  <a:srgbClr val="BCE8F2"/>
                </a:solidFill>
                <a:latin typeface="+mn-ea"/>
                <a:ea typeface="+mn-ea"/>
              </a:rPr>
              <a:t>研发部邮件主题文字云</a:t>
            </a:r>
            <a:endParaRPr lang="en-US" altLang="zh-CN" sz="2000" b="1" dirty="0">
              <a:solidFill>
                <a:srgbClr val="BCE8F2"/>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p14:dur="0" advTm="44390"/>
    </mc:Choice>
    <mc:Fallback xmlns="">
      <p:transition advTm="4439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271464" y="980729"/>
            <a:ext cx="5688632"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2</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：按部门总结并展示员工的正常工作模式</a:t>
            </a:r>
          </a:p>
        </p:txBody>
      </p:sp>
      <p:sp>
        <p:nvSpPr>
          <p:cNvPr id="63" name="矩形 62"/>
          <p:cNvSpPr/>
          <p:nvPr/>
        </p:nvSpPr>
        <p:spPr>
          <a:xfrm>
            <a:off x="1714639" y="1084237"/>
            <a:ext cx="5350663" cy="584775"/>
          </a:xfrm>
          <a:prstGeom prst="rect">
            <a:avLst/>
          </a:prstGeom>
        </p:spPr>
        <p:txBody>
          <a:bodyPr wrap="square">
            <a:spAutoFit/>
          </a:bodyPr>
          <a:lstStyle/>
          <a:p>
            <a:pPr algn="ctr"/>
            <a:r>
              <a:rPr lang="zh-CN" altLang="en-US" sz="3200" b="1" dirty="0">
                <a:solidFill>
                  <a:srgbClr val="FFFFFF"/>
                </a:solidFill>
                <a:latin typeface="宋体" panose="02010600030101010101" pitchFamily="2" charset="-122"/>
              </a:rPr>
              <a:t>登陆日志及上下行流量情况</a:t>
            </a:r>
          </a:p>
        </p:txBody>
      </p:sp>
      <p:grpSp>
        <p:nvGrpSpPr>
          <p:cNvPr id="31" name="Group 3"/>
          <p:cNvGrpSpPr>
            <a:grpSpLocks noChangeAspect="1"/>
          </p:cNvGrpSpPr>
          <p:nvPr/>
        </p:nvGrpSpPr>
        <p:grpSpPr bwMode="auto">
          <a:xfrm>
            <a:off x="335360" y="836712"/>
            <a:ext cx="1076523" cy="1043168"/>
            <a:chOff x="0" y="0"/>
            <a:chExt cx="3060000" cy="3060000"/>
          </a:xfrm>
        </p:grpSpPr>
        <p:sp>
          <p:nvSpPr>
            <p:cNvPr id="32"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33"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43" name="TextBox 146"/>
          <p:cNvSpPr txBox="1">
            <a:spLocks noChangeArrowheads="1"/>
          </p:cNvSpPr>
          <p:nvPr/>
        </p:nvSpPr>
        <p:spPr bwMode="auto">
          <a:xfrm>
            <a:off x="335360" y="1135033"/>
            <a:ext cx="106210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部门正常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工作模式</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34" name="Group 20"/>
          <p:cNvGrpSpPr/>
          <p:nvPr/>
        </p:nvGrpSpPr>
        <p:grpSpPr bwMode="auto">
          <a:xfrm>
            <a:off x="1399419" y="1147499"/>
            <a:ext cx="448109" cy="461665"/>
            <a:chOff x="0" y="-18870"/>
            <a:chExt cx="747186" cy="774704"/>
          </a:xfrm>
        </p:grpSpPr>
        <p:grpSp>
          <p:nvGrpSpPr>
            <p:cNvPr id="35" name="Group 21"/>
            <p:cNvGrpSpPr>
              <a:grpSpLocks noChangeAspect="1"/>
            </p:cNvGrpSpPr>
            <p:nvPr/>
          </p:nvGrpSpPr>
          <p:grpSpPr bwMode="auto">
            <a:xfrm>
              <a:off x="3136" y="0"/>
              <a:ext cx="740914" cy="740914"/>
              <a:chOff x="0" y="0"/>
              <a:chExt cx="823237" cy="823237"/>
            </a:xfrm>
          </p:grpSpPr>
          <p:sp>
            <p:nvSpPr>
              <p:cNvPr id="40"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41"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36"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BCE8F2"/>
                  </a:solidFill>
                  <a:latin typeface="方正兰亭黑_GBK" pitchFamily="2" charset="-122"/>
                  <a:ea typeface="方正兰亭黑_GBK" pitchFamily="2" charset="-122"/>
                </a:rPr>
                <a:t>4</a:t>
              </a:r>
              <a:endParaRPr lang="zh-CN" altLang="en-US" sz="2400" b="1" dirty="0">
                <a:solidFill>
                  <a:srgbClr val="BCE8F2"/>
                </a:solidFill>
                <a:latin typeface="方正兰亭黑_GBK" pitchFamily="2" charset="-122"/>
                <a:ea typeface="方正兰亭黑_GBK" pitchFamily="2" charset="-122"/>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2033068"/>
            <a:ext cx="10058400" cy="4098401"/>
          </a:xfrm>
          <a:prstGeom prst="rect">
            <a:avLst/>
          </a:prstGeom>
        </p:spPr>
      </p:pic>
      <p:sp>
        <p:nvSpPr>
          <p:cNvPr id="42" name="TextBox 146"/>
          <p:cNvSpPr txBox="1">
            <a:spLocks noChangeArrowheads="1"/>
          </p:cNvSpPr>
          <p:nvPr/>
        </p:nvSpPr>
        <p:spPr bwMode="auto">
          <a:xfrm>
            <a:off x="3914469" y="6197242"/>
            <a:ext cx="43630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000" b="1" dirty="0" smtClean="0">
                <a:solidFill>
                  <a:srgbClr val="BCE8F2"/>
                </a:solidFill>
                <a:latin typeface="+mn-ea"/>
                <a:ea typeface="+mn-ea"/>
              </a:rPr>
              <a:t>平行坐标图（研发部）</a:t>
            </a:r>
            <a:endParaRPr lang="en-US" altLang="zh-CN" sz="2000" b="1" dirty="0">
              <a:solidFill>
                <a:srgbClr val="BCE8F2"/>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p14:dur="0" advTm="42141"/>
    </mc:Choice>
    <mc:Fallback xmlns="">
      <p:transition advTm="42141"/>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271464" y="980729"/>
            <a:ext cx="2643005"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3</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：找出异常事件，并分析可能存在的关联</a:t>
            </a:r>
          </a:p>
        </p:txBody>
      </p:sp>
      <p:sp>
        <p:nvSpPr>
          <p:cNvPr id="63" name="矩形 62"/>
          <p:cNvSpPr/>
          <p:nvPr/>
        </p:nvSpPr>
        <p:spPr>
          <a:xfrm>
            <a:off x="1714640" y="1084237"/>
            <a:ext cx="2199830" cy="584775"/>
          </a:xfrm>
          <a:prstGeom prst="rect">
            <a:avLst/>
          </a:prstGeom>
        </p:spPr>
        <p:txBody>
          <a:bodyPr wrap="square">
            <a:spAutoFit/>
          </a:bodyPr>
          <a:lstStyle/>
          <a:p>
            <a:pPr algn="ctr"/>
            <a:r>
              <a:rPr lang="zh-CN" altLang="en-US" sz="3200" b="1" dirty="0" smtClean="0">
                <a:solidFill>
                  <a:srgbClr val="FFFFFF"/>
                </a:solidFill>
                <a:latin typeface="宋体" panose="02010600030101010101" pitchFamily="2" charset="-122"/>
              </a:rPr>
              <a:t>登陆错误</a:t>
            </a:r>
            <a:endParaRPr lang="zh-CN" altLang="en-US" sz="3200" b="1" dirty="0">
              <a:solidFill>
                <a:srgbClr val="FFFFFF"/>
              </a:solidFill>
              <a:latin typeface="宋体" panose="02010600030101010101" pitchFamily="2" charset="-122"/>
            </a:endParaRPr>
          </a:p>
        </p:txBody>
      </p:sp>
      <p:grpSp>
        <p:nvGrpSpPr>
          <p:cNvPr id="31" name="Group 3"/>
          <p:cNvGrpSpPr>
            <a:grpSpLocks noChangeAspect="1"/>
          </p:cNvGrpSpPr>
          <p:nvPr/>
        </p:nvGrpSpPr>
        <p:grpSpPr bwMode="auto">
          <a:xfrm>
            <a:off x="335360" y="836712"/>
            <a:ext cx="1076523" cy="1043168"/>
            <a:chOff x="0" y="0"/>
            <a:chExt cx="3060000" cy="3060000"/>
          </a:xfrm>
        </p:grpSpPr>
        <p:sp>
          <p:nvSpPr>
            <p:cNvPr id="32"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33"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43" name="TextBox 146"/>
          <p:cNvSpPr txBox="1">
            <a:spLocks noChangeArrowheads="1"/>
          </p:cNvSpPr>
          <p:nvPr/>
        </p:nvSpPr>
        <p:spPr bwMode="auto">
          <a:xfrm>
            <a:off x="335360" y="1135033"/>
            <a:ext cx="1062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异常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事件</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34" name="Group 20"/>
          <p:cNvGrpSpPr/>
          <p:nvPr/>
        </p:nvGrpSpPr>
        <p:grpSpPr bwMode="auto">
          <a:xfrm>
            <a:off x="1399419" y="1147499"/>
            <a:ext cx="448109" cy="461665"/>
            <a:chOff x="0" y="-18870"/>
            <a:chExt cx="747186" cy="774704"/>
          </a:xfrm>
        </p:grpSpPr>
        <p:grpSp>
          <p:nvGrpSpPr>
            <p:cNvPr id="35" name="Group 21"/>
            <p:cNvGrpSpPr>
              <a:grpSpLocks noChangeAspect="1"/>
            </p:cNvGrpSpPr>
            <p:nvPr/>
          </p:nvGrpSpPr>
          <p:grpSpPr bwMode="auto">
            <a:xfrm>
              <a:off x="3136" y="0"/>
              <a:ext cx="740914" cy="740914"/>
              <a:chOff x="0" y="0"/>
              <a:chExt cx="823237" cy="823237"/>
            </a:xfrm>
          </p:grpSpPr>
          <p:sp>
            <p:nvSpPr>
              <p:cNvPr id="40"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41"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36"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1</a:t>
              </a:r>
              <a:endParaRPr lang="zh-CN" altLang="en-US" sz="2400" b="1" dirty="0">
                <a:solidFill>
                  <a:srgbClr val="BCE8F2"/>
                </a:solidFill>
                <a:latin typeface="方正兰亭黑_GBK" pitchFamily="2" charset="-122"/>
                <a:ea typeface="方正兰亭黑_GBK" pitchFamily="2" charset="-122"/>
              </a:endParaRPr>
            </a:p>
          </p:txBody>
        </p:sp>
      </p:grpSp>
      <p:sp>
        <p:nvSpPr>
          <p:cNvPr id="42" name="TextBox 146"/>
          <p:cNvSpPr txBox="1">
            <a:spLocks noChangeArrowheads="1"/>
          </p:cNvSpPr>
          <p:nvPr/>
        </p:nvSpPr>
        <p:spPr bwMode="auto">
          <a:xfrm>
            <a:off x="2783632" y="6197242"/>
            <a:ext cx="69127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000" b="1" dirty="0">
                <a:solidFill>
                  <a:srgbClr val="BCE8F2"/>
                </a:solidFill>
                <a:latin typeface="+mn-ea"/>
                <a:ea typeface="+mn-ea"/>
              </a:rPr>
              <a:t>平行坐标图（异常登陆错误）</a:t>
            </a:r>
            <a:endParaRPr lang="en-US" altLang="zh-CN" sz="2000" b="1" dirty="0">
              <a:solidFill>
                <a:srgbClr val="BCE8F2"/>
              </a:solidFill>
              <a:latin typeface="+mn-ea"/>
              <a:ea typeface="+mn-ea"/>
            </a:endParaRPr>
          </a:p>
        </p:txBody>
      </p:sp>
      <p:pic>
        <p:nvPicPr>
          <p:cNvPr id="3" name="图片 2" descr="未命名"/>
          <p:cNvPicPr>
            <a:picLocks noChangeAspect="1"/>
          </p:cNvPicPr>
          <p:nvPr/>
        </p:nvPicPr>
        <p:blipFill>
          <a:blip r:embed="rId3"/>
          <a:stretch>
            <a:fillRect/>
          </a:stretch>
        </p:blipFill>
        <p:spPr>
          <a:xfrm>
            <a:off x="1522095" y="1880235"/>
            <a:ext cx="8588375" cy="4803140"/>
          </a:xfrm>
          <a:prstGeom prst="rect">
            <a:avLst/>
          </a:prstGeom>
        </p:spPr>
      </p:pic>
      <p:sp>
        <p:nvSpPr>
          <p:cNvPr id="17" name="椭圆 16"/>
          <p:cNvSpPr/>
          <p:nvPr/>
        </p:nvSpPr>
        <p:spPr>
          <a:xfrm>
            <a:off x="2853495" y="2005841"/>
            <a:ext cx="812226" cy="103454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16922"/>
    </mc:Choice>
    <mc:Fallback xmlns="">
      <p:transition advTm="1692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3</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：找出异常事件，并分析可能存在的关联</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47" y="1196752"/>
            <a:ext cx="9505903" cy="526594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640"/>
    </mc:Choice>
    <mc:Fallback xmlns="">
      <p:transition advTm="46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3"/>
                                        </p:tgtEl>
                                      </p:cBhvr>
                                      <p:by x="25000" y="25000"/>
                                    </p:animScale>
                                  </p:childTnLst>
                                </p:cTn>
                              </p:par>
                              <p:par>
                                <p:cTn id="7" presetID="56" presetClass="path" presetSubtype="0" fill="hold" nodeType="withEffect">
                                  <p:stCondLst>
                                    <p:cond delay="0"/>
                                  </p:stCondLst>
                                  <p:childTnLst>
                                    <p:animMotion origin="layout" path="M 0 -3.33333E-6 L 0.37799 -0.33125 " pathEditMode="relative" rAng="0" ptsTypes="AA">
                                      <p:cBhvr>
                                        <p:cTn id="8" dur="500" fill="hold"/>
                                        <p:tgtEl>
                                          <p:spTgt spid="3"/>
                                        </p:tgtEl>
                                        <p:attrNameLst>
                                          <p:attrName>ppt_x</p:attrName>
                                          <p:attrName>ppt_y</p:attrName>
                                        </p:attrNameLst>
                                      </p:cBhvr>
                                      <p:rCtr x="18893" y="-16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271464" y="980729"/>
            <a:ext cx="2643005"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3</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：找出异常事件，并分析可能存在的关联</a:t>
            </a:r>
          </a:p>
        </p:txBody>
      </p:sp>
      <p:sp>
        <p:nvSpPr>
          <p:cNvPr id="63" name="矩形 62"/>
          <p:cNvSpPr/>
          <p:nvPr/>
        </p:nvSpPr>
        <p:spPr>
          <a:xfrm>
            <a:off x="1714640" y="1084237"/>
            <a:ext cx="2199830" cy="584775"/>
          </a:xfrm>
          <a:prstGeom prst="rect">
            <a:avLst/>
          </a:prstGeom>
        </p:spPr>
        <p:txBody>
          <a:bodyPr wrap="square">
            <a:spAutoFit/>
          </a:bodyPr>
          <a:lstStyle/>
          <a:p>
            <a:pPr algn="ctr"/>
            <a:r>
              <a:rPr lang="zh-CN" altLang="en-US" sz="3200" b="1" dirty="0" smtClean="0">
                <a:solidFill>
                  <a:srgbClr val="FFFFFF"/>
                </a:solidFill>
                <a:latin typeface="宋体" panose="02010600030101010101" pitchFamily="2" charset="-122"/>
              </a:rPr>
              <a:t>越权行为</a:t>
            </a:r>
            <a:endParaRPr lang="zh-CN" altLang="en-US" sz="3200" b="1" dirty="0">
              <a:solidFill>
                <a:srgbClr val="FFFFFF"/>
              </a:solidFill>
              <a:latin typeface="宋体" panose="02010600030101010101" pitchFamily="2" charset="-122"/>
            </a:endParaRPr>
          </a:p>
        </p:txBody>
      </p:sp>
      <p:grpSp>
        <p:nvGrpSpPr>
          <p:cNvPr id="31" name="Group 3"/>
          <p:cNvGrpSpPr>
            <a:grpSpLocks noChangeAspect="1"/>
          </p:cNvGrpSpPr>
          <p:nvPr/>
        </p:nvGrpSpPr>
        <p:grpSpPr bwMode="auto">
          <a:xfrm>
            <a:off x="335360" y="836712"/>
            <a:ext cx="1076523" cy="1043168"/>
            <a:chOff x="0" y="0"/>
            <a:chExt cx="3060000" cy="3060000"/>
          </a:xfrm>
        </p:grpSpPr>
        <p:sp>
          <p:nvSpPr>
            <p:cNvPr id="32"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33"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43" name="TextBox 146"/>
          <p:cNvSpPr txBox="1">
            <a:spLocks noChangeArrowheads="1"/>
          </p:cNvSpPr>
          <p:nvPr/>
        </p:nvSpPr>
        <p:spPr bwMode="auto">
          <a:xfrm>
            <a:off x="335360" y="1135033"/>
            <a:ext cx="1062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异常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事件</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34" name="Group 20"/>
          <p:cNvGrpSpPr/>
          <p:nvPr/>
        </p:nvGrpSpPr>
        <p:grpSpPr bwMode="auto">
          <a:xfrm>
            <a:off x="1399419" y="1147499"/>
            <a:ext cx="448109" cy="461665"/>
            <a:chOff x="0" y="-18870"/>
            <a:chExt cx="747186" cy="774704"/>
          </a:xfrm>
        </p:grpSpPr>
        <p:grpSp>
          <p:nvGrpSpPr>
            <p:cNvPr id="35" name="Group 21"/>
            <p:cNvGrpSpPr>
              <a:grpSpLocks noChangeAspect="1"/>
            </p:cNvGrpSpPr>
            <p:nvPr/>
          </p:nvGrpSpPr>
          <p:grpSpPr bwMode="auto">
            <a:xfrm>
              <a:off x="3136" y="0"/>
              <a:ext cx="740914" cy="740914"/>
              <a:chOff x="0" y="0"/>
              <a:chExt cx="823237" cy="823237"/>
            </a:xfrm>
          </p:grpSpPr>
          <p:sp>
            <p:nvSpPr>
              <p:cNvPr id="40"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41"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36"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BCE8F2"/>
                  </a:solidFill>
                  <a:latin typeface="方正兰亭黑_GBK" pitchFamily="2" charset="-122"/>
                  <a:ea typeface="方正兰亭黑_GBK" pitchFamily="2" charset="-122"/>
                </a:rPr>
                <a:t>2</a:t>
              </a:r>
              <a:endParaRPr lang="zh-CN" altLang="en-US" sz="2400" b="1" dirty="0">
                <a:solidFill>
                  <a:srgbClr val="BCE8F2"/>
                </a:solidFill>
                <a:latin typeface="方正兰亭黑_GBK" pitchFamily="2" charset="-122"/>
                <a:ea typeface="方正兰亭黑_GBK" pitchFamily="2" charset="-122"/>
              </a:endParaRP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0376" y="836712"/>
            <a:ext cx="2378484" cy="1317600"/>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734" y="2266209"/>
            <a:ext cx="3130463" cy="32400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1904" y="2266209"/>
            <a:ext cx="5925019" cy="3240000"/>
          </a:xfrm>
          <a:prstGeom prst="rect">
            <a:avLst/>
          </a:prstGeom>
        </p:spPr>
      </p:pic>
      <p:sp>
        <p:nvSpPr>
          <p:cNvPr id="19" name="TextBox 146"/>
          <p:cNvSpPr txBox="1">
            <a:spLocks noChangeArrowheads="1"/>
          </p:cNvSpPr>
          <p:nvPr/>
        </p:nvSpPr>
        <p:spPr bwMode="auto">
          <a:xfrm>
            <a:off x="958932" y="5788804"/>
            <a:ext cx="326806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2000" b="1" dirty="0" smtClean="0">
                <a:solidFill>
                  <a:srgbClr val="BCE8F2"/>
                </a:solidFill>
                <a:latin typeface="+mn-ea"/>
                <a:ea typeface="+mn-ea"/>
              </a:rPr>
              <a:t>1487</a:t>
            </a:r>
            <a:r>
              <a:rPr lang="zh-CN" altLang="en-US" sz="2000" b="1" dirty="0" smtClean="0">
                <a:solidFill>
                  <a:srgbClr val="BCE8F2"/>
                </a:solidFill>
                <a:latin typeface="+mn-ea"/>
                <a:ea typeface="+mn-ea"/>
              </a:rPr>
              <a:t>号员工各</a:t>
            </a:r>
            <a:r>
              <a:rPr lang="zh-CN" altLang="en-US" sz="2000" b="1" dirty="0">
                <a:solidFill>
                  <a:srgbClr val="BCE8F2"/>
                </a:solidFill>
                <a:latin typeface="+mn-ea"/>
                <a:ea typeface="+mn-ea"/>
              </a:rPr>
              <a:t>协议登陆</a:t>
            </a:r>
            <a:r>
              <a:rPr lang="zh-CN" altLang="en-US" sz="2000" b="1" dirty="0" smtClean="0">
                <a:solidFill>
                  <a:srgbClr val="BCE8F2"/>
                </a:solidFill>
                <a:latin typeface="+mn-ea"/>
                <a:ea typeface="+mn-ea"/>
              </a:rPr>
              <a:t>错误极坐标堆叠图</a:t>
            </a:r>
            <a:endParaRPr lang="en-US" altLang="zh-CN" sz="2000" b="1" dirty="0">
              <a:solidFill>
                <a:srgbClr val="BCE8F2"/>
              </a:solidFill>
              <a:latin typeface="+mn-ea"/>
              <a:ea typeface="+mn-ea"/>
            </a:endParaRPr>
          </a:p>
        </p:txBody>
      </p:sp>
      <p:sp>
        <p:nvSpPr>
          <p:cNvPr id="20" name="TextBox 146"/>
          <p:cNvSpPr txBox="1">
            <a:spLocks noChangeArrowheads="1"/>
          </p:cNvSpPr>
          <p:nvPr/>
        </p:nvSpPr>
        <p:spPr bwMode="auto">
          <a:xfrm>
            <a:off x="5231904" y="5788804"/>
            <a:ext cx="59250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2000" b="1" dirty="0" smtClean="0">
                <a:solidFill>
                  <a:srgbClr val="BCE8F2"/>
                </a:solidFill>
                <a:latin typeface="+mn-ea"/>
                <a:ea typeface="+mn-ea"/>
              </a:rPr>
              <a:t>1487</a:t>
            </a:r>
            <a:r>
              <a:rPr lang="zh-CN" altLang="en-US" sz="2000" b="1" dirty="0" smtClean="0">
                <a:solidFill>
                  <a:srgbClr val="BCE8F2"/>
                </a:solidFill>
                <a:latin typeface="+mn-ea"/>
                <a:ea typeface="+mn-ea"/>
              </a:rPr>
              <a:t>号员工越权操作</a:t>
            </a:r>
            <a:endParaRPr lang="en-US" altLang="zh-CN" sz="2000" b="1" dirty="0">
              <a:solidFill>
                <a:srgbClr val="BCE8F2"/>
              </a:solidFill>
              <a:latin typeface="+mn-ea"/>
              <a:ea typeface="+mn-ea"/>
            </a:endParaRPr>
          </a:p>
        </p:txBody>
      </p:sp>
      <p:sp>
        <p:nvSpPr>
          <p:cNvPr id="21" name="右箭头 20"/>
          <p:cNvSpPr/>
          <p:nvPr/>
        </p:nvSpPr>
        <p:spPr>
          <a:xfrm>
            <a:off x="4163093" y="3717032"/>
            <a:ext cx="1008112" cy="504056"/>
          </a:xfrm>
          <a:prstGeom prst="rightArrow">
            <a:avLst/>
          </a:prstGeom>
          <a:no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328248" y="4472111"/>
            <a:ext cx="812226" cy="103454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0344697" y="4472111"/>
            <a:ext cx="812226" cy="103454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146"/>
          <p:cNvSpPr txBox="1">
            <a:spLocks noChangeArrowheads="1"/>
          </p:cNvSpPr>
          <p:nvPr/>
        </p:nvSpPr>
        <p:spPr bwMode="auto">
          <a:xfrm>
            <a:off x="8688288" y="1135853"/>
            <a:ext cx="7776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1400" b="1" dirty="0" smtClean="0">
                <a:solidFill>
                  <a:schemeClr val="accent3"/>
                </a:solidFill>
                <a:latin typeface="+mn-ea"/>
                <a:ea typeface="+mn-ea"/>
              </a:rPr>
              <a:t>1487</a:t>
            </a:r>
            <a:r>
              <a:rPr lang="zh-CN" altLang="en-US" sz="1400" b="1" dirty="0" smtClean="0">
                <a:solidFill>
                  <a:schemeClr val="accent3"/>
                </a:solidFill>
                <a:latin typeface="+mn-ea"/>
                <a:ea typeface="+mn-ea"/>
              </a:rPr>
              <a:t>号</a:t>
            </a:r>
            <a:endParaRPr lang="en-US" altLang="zh-CN" sz="1400" b="1" dirty="0" smtClean="0">
              <a:solidFill>
                <a:schemeClr val="accent3"/>
              </a:solidFill>
              <a:latin typeface="+mn-ea"/>
              <a:ea typeface="+mn-ea"/>
            </a:endParaRPr>
          </a:p>
          <a:p>
            <a:pPr algn="ctr"/>
            <a:r>
              <a:rPr lang="zh-CN" altLang="en-US" sz="1400" b="1" dirty="0" smtClean="0">
                <a:solidFill>
                  <a:schemeClr val="accent3"/>
                </a:solidFill>
                <a:latin typeface="+mn-ea"/>
                <a:ea typeface="+mn-ea"/>
              </a:rPr>
              <a:t>员工</a:t>
            </a:r>
            <a:endParaRPr lang="en-US" altLang="zh-CN" sz="1400" b="1" dirty="0">
              <a:solidFill>
                <a:schemeClr val="accent3"/>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p14:dur="0" advTm="25079"/>
    </mc:Choice>
    <mc:Fallback xmlns="">
      <p:transition advTm="25079"/>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070" y="2636911"/>
            <a:ext cx="6058808" cy="2880000"/>
          </a:xfrm>
          <a:prstGeom prst="rect">
            <a:avLst/>
          </a:prstGeom>
        </p:spPr>
      </p:pic>
      <p:sp>
        <p:nvSpPr>
          <p:cNvPr id="30" name="圆角矩形 29"/>
          <p:cNvSpPr/>
          <p:nvPr/>
        </p:nvSpPr>
        <p:spPr>
          <a:xfrm>
            <a:off x="1271464" y="980729"/>
            <a:ext cx="3528392"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3</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：找出异常事件，并分析可能存在的关联</a:t>
            </a:r>
          </a:p>
        </p:txBody>
      </p:sp>
      <p:sp>
        <p:nvSpPr>
          <p:cNvPr id="63" name="矩形 62"/>
          <p:cNvSpPr/>
          <p:nvPr/>
        </p:nvSpPr>
        <p:spPr>
          <a:xfrm>
            <a:off x="1714640" y="1084237"/>
            <a:ext cx="3085216" cy="584775"/>
          </a:xfrm>
          <a:prstGeom prst="rect">
            <a:avLst/>
          </a:prstGeom>
        </p:spPr>
        <p:txBody>
          <a:bodyPr wrap="square">
            <a:spAutoFit/>
          </a:bodyPr>
          <a:lstStyle/>
          <a:p>
            <a:pPr algn="ctr"/>
            <a:r>
              <a:rPr lang="zh-CN" altLang="en-US" sz="3200" b="1" dirty="0" smtClean="0">
                <a:solidFill>
                  <a:srgbClr val="FFFFFF"/>
                </a:solidFill>
                <a:latin typeface="宋体" panose="02010600030101010101" pitchFamily="2" charset="-122"/>
              </a:rPr>
              <a:t>上下班打卡异常</a:t>
            </a:r>
            <a:endParaRPr lang="zh-CN" altLang="en-US" sz="3200" b="1" dirty="0">
              <a:solidFill>
                <a:srgbClr val="FFFFFF"/>
              </a:solidFill>
              <a:latin typeface="宋体" panose="02010600030101010101" pitchFamily="2" charset="-122"/>
            </a:endParaRPr>
          </a:p>
        </p:txBody>
      </p:sp>
      <p:grpSp>
        <p:nvGrpSpPr>
          <p:cNvPr id="31" name="Group 3"/>
          <p:cNvGrpSpPr>
            <a:grpSpLocks noChangeAspect="1"/>
          </p:cNvGrpSpPr>
          <p:nvPr/>
        </p:nvGrpSpPr>
        <p:grpSpPr bwMode="auto">
          <a:xfrm>
            <a:off x="335360" y="836712"/>
            <a:ext cx="1076523" cy="1043168"/>
            <a:chOff x="0" y="0"/>
            <a:chExt cx="3060000" cy="3060000"/>
          </a:xfrm>
        </p:grpSpPr>
        <p:sp>
          <p:nvSpPr>
            <p:cNvPr id="32"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33"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43" name="TextBox 146"/>
          <p:cNvSpPr txBox="1">
            <a:spLocks noChangeArrowheads="1"/>
          </p:cNvSpPr>
          <p:nvPr/>
        </p:nvSpPr>
        <p:spPr bwMode="auto">
          <a:xfrm>
            <a:off x="335360" y="1135033"/>
            <a:ext cx="1062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异常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事件</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34" name="Group 20"/>
          <p:cNvGrpSpPr/>
          <p:nvPr/>
        </p:nvGrpSpPr>
        <p:grpSpPr bwMode="auto">
          <a:xfrm>
            <a:off x="1399419" y="1147499"/>
            <a:ext cx="448109" cy="461665"/>
            <a:chOff x="0" y="-18870"/>
            <a:chExt cx="747186" cy="774704"/>
          </a:xfrm>
        </p:grpSpPr>
        <p:grpSp>
          <p:nvGrpSpPr>
            <p:cNvPr id="35" name="Group 21"/>
            <p:cNvGrpSpPr>
              <a:grpSpLocks noChangeAspect="1"/>
            </p:cNvGrpSpPr>
            <p:nvPr/>
          </p:nvGrpSpPr>
          <p:grpSpPr bwMode="auto">
            <a:xfrm>
              <a:off x="3136" y="0"/>
              <a:ext cx="740914" cy="740914"/>
              <a:chOff x="0" y="0"/>
              <a:chExt cx="823237" cy="823237"/>
            </a:xfrm>
          </p:grpSpPr>
          <p:sp>
            <p:nvSpPr>
              <p:cNvPr id="40"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41"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36"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BCE8F2"/>
                  </a:solidFill>
                  <a:latin typeface="方正兰亭黑_GBK" pitchFamily="2" charset="-122"/>
                  <a:ea typeface="方正兰亭黑_GBK" pitchFamily="2" charset="-122"/>
                </a:rPr>
                <a:t>3</a:t>
              </a:r>
              <a:endParaRPr lang="zh-CN" altLang="en-US" sz="2400" b="1" dirty="0">
                <a:solidFill>
                  <a:srgbClr val="BCE8F2"/>
                </a:solidFill>
                <a:latin typeface="方正兰亭黑_GBK" pitchFamily="2" charset="-122"/>
                <a:ea typeface="方正兰亭黑_GBK" pitchFamily="2" charset="-122"/>
              </a:endParaRPr>
            </a:p>
          </p:txBody>
        </p:sp>
      </p:gr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0376" y="836712"/>
            <a:ext cx="2378484" cy="1317600"/>
          </a:xfrm>
          <a:prstGeom prst="rect">
            <a:avLst/>
          </a:prstGeom>
        </p:spPr>
      </p:pic>
      <p:sp>
        <p:nvSpPr>
          <p:cNvPr id="19" name="TextBox 146"/>
          <p:cNvSpPr txBox="1">
            <a:spLocks noChangeArrowheads="1"/>
          </p:cNvSpPr>
          <p:nvPr/>
        </p:nvSpPr>
        <p:spPr bwMode="auto">
          <a:xfrm>
            <a:off x="290491" y="5788804"/>
            <a:ext cx="5198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rgbClr val="BCE8F2"/>
                </a:solidFill>
                <a:latin typeface="+mn-ea"/>
                <a:ea typeface="+mn-ea"/>
              </a:rPr>
              <a:t>1487</a:t>
            </a:r>
            <a:r>
              <a:rPr lang="zh-CN" altLang="en-US" sz="2000" b="1" dirty="0">
                <a:solidFill>
                  <a:srgbClr val="BCE8F2"/>
                </a:solidFill>
                <a:latin typeface="+mn-ea"/>
                <a:ea typeface="+mn-ea"/>
              </a:rPr>
              <a:t>号员工上</a:t>
            </a:r>
            <a:r>
              <a:rPr lang="zh-CN" altLang="en-US" sz="2000" b="1" dirty="0" smtClean="0">
                <a:solidFill>
                  <a:srgbClr val="BCE8F2"/>
                </a:solidFill>
                <a:latin typeface="+mn-ea"/>
                <a:ea typeface="+mn-ea"/>
              </a:rPr>
              <a:t>下班阶梯瀑布图 </a:t>
            </a:r>
            <a:endParaRPr lang="en-US" altLang="zh-CN" sz="2000" b="1" dirty="0">
              <a:solidFill>
                <a:srgbClr val="BCE8F2"/>
              </a:solidFill>
              <a:latin typeface="+mn-ea"/>
              <a:ea typeface="+mn-ea"/>
            </a:endParaRPr>
          </a:p>
        </p:txBody>
      </p:sp>
      <p:sp>
        <p:nvSpPr>
          <p:cNvPr id="20" name="TextBox 146"/>
          <p:cNvSpPr txBox="1">
            <a:spLocks noChangeArrowheads="1"/>
          </p:cNvSpPr>
          <p:nvPr/>
        </p:nvSpPr>
        <p:spPr bwMode="auto">
          <a:xfrm>
            <a:off x="5975222" y="5788804"/>
            <a:ext cx="59046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rgbClr val="BCE8F2"/>
                </a:solidFill>
                <a:latin typeface="+mn-ea"/>
                <a:ea typeface="+mn-ea"/>
              </a:rPr>
              <a:t>1487</a:t>
            </a:r>
            <a:r>
              <a:rPr lang="zh-CN" altLang="en-US" sz="2000" b="1" dirty="0">
                <a:solidFill>
                  <a:srgbClr val="BCE8F2"/>
                </a:solidFill>
                <a:latin typeface="+mn-ea"/>
                <a:ea typeface="+mn-ea"/>
              </a:rPr>
              <a:t>号员工</a:t>
            </a:r>
            <a:r>
              <a:rPr lang="en-US" altLang="zh-CN" sz="2000" b="1" dirty="0">
                <a:solidFill>
                  <a:srgbClr val="BCE8F2"/>
                </a:solidFill>
                <a:latin typeface="+mn-ea"/>
                <a:ea typeface="+mn-ea"/>
              </a:rPr>
              <a:t>4</a:t>
            </a:r>
            <a:r>
              <a:rPr lang="zh-CN" altLang="en-US" sz="2000" b="1" dirty="0" smtClean="0">
                <a:solidFill>
                  <a:srgbClr val="BCE8F2"/>
                </a:solidFill>
                <a:latin typeface="+mn-ea"/>
                <a:ea typeface="+mn-ea"/>
              </a:rPr>
              <a:t>日流量正负柱形图</a:t>
            </a:r>
            <a:endParaRPr lang="en-US" altLang="zh-CN" sz="2000" b="1" dirty="0">
              <a:solidFill>
                <a:srgbClr val="BCE8F2"/>
              </a:solidFill>
              <a:latin typeface="+mn-ea"/>
              <a:ea typeface="+mn-ea"/>
            </a:endParaRPr>
          </a:p>
        </p:txBody>
      </p:sp>
      <p:sp>
        <p:nvSpPr>
          <p:cNvPr id="24" name="TextBox 146"/>
          <p:cNvSpPr txBox="1">
            <a:spLocks noChangeArrowheads="1"/>
          </p:cNvSpPr>
          <p:nvPr/>
        </p:nvSpPr>
        <p:spPr bwMode="auto">
          <a:xfrm>
            <a:off x="8688288" y="1135853"/>
            <a:ext cx="7776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1400" b="1" dirty="0" smtClean="0">
                <a:solidFill>
                  <a:schemeClr val="accent3"/>
                </a:solidFill>
                <a:latin typeface="+mn-ea"/>
                <a:ea typeface="+mn-ea"/>
              </a:rPr>
              <a:t>1487</a:t>
            </a:r>
            <a:r>
              <a:rPr lang="zh-CN" altLang="en-US" sz="1400" b="1" dirty="0" smtClean="0">
                <a:solidFill>
                  <a:schemeClr val="accent3"/>
                </a:solidFill>
                <a:latin typeface="+mn-ea"/>
                <a:ea typeface="+mn-ea"/>
              </a:rPr>
              <a:t>号</a:t>
            </a:r>
            <a:endParaRPr lang="en-US" altLang="zh-CN" sz="1400" b="1" dirty="0" smtClean="0">
              <a:solidFill>
                <a:schemeClr val="accent3"/>
              </a:solidFill>
              <a:latin typeface="+mn-ea"/>
              <a:ea typeface="+mn-ea"/>
            </a:endParaRPr>
          </a:p>
          <a:p>
            <a:pPr algn="ctr"/>
            <a:r>
              <a:rPr lang="zh-CN" altLang="en-US" sz="1400" b="1" dirty="0" smtClean="0">
                <a:solidFill>
                  <a:schemeClr val="accent3"/>
                </a:solidFill>
                <a:latin typeface="+mn-ea"/>
                <a:ea typeface="+mn-ea"/>
              </a:rPr>
              <a:t>员工</a:t>
            </a:r>
            <a:endParaRPr lang="en-US" altLang="zh-CN" sz="1400" b="1" dirty="0">
              <a:solidFill>
                <a:schemeClr val="accent3"/>
              </a:solidFill>
              <a:latin typeface="+mn-ea"/>
              <a:ea typeface="+mn-ea"/>
            </a:endParaRPr>
          </a:p>
        </p:txBody>
      </p:sp>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4739" t="268" r="877"/>
          <a:stretch>
            <a:fillRect/>
          </a:stretch>
        </p:blipFill>
        <p:spPr>
          <a:xfrm>
            <a:off x="290491" y="2636911"/>
            <a:ext cx="5198503" cy="2880000"/>
          </a:xfrm>
          <a:prstGeom prst="rect">
            <a:avLst/>
          </a:prstGeom>
        </p:spPr>
      </p:pic>
      <p:sp>
        <p:nvSpPr>
          <p:cNvPr id="21" name="右箭头 20"/>
          <p:cNvSpPr/>
          <p:nvPr/>
        </p:nvSpPr>
        <p:spPr>
          <a:xfrm>
            <a:off x="5256530" y="4509135"/>
            <a:ext cx="695960" cy="504190"/>
          </a:xfrm>
          <a:prstGeom prst="rightArrow">
            <a:avLst/>
          </a:prstGeom>
          <a:no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51843"/>
    </mc:Choice>
    <mc:Fallback xmlns="">
      <p:transition advTm="51843"/>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778" y="2348880"/>
            <a:ext cx="7692431" cy="3697200"/>
          </a:xfrm>
          <a:prstGeom prst="rect">
            <a:avLst/>
          </a:prstGeom>
        </p:spPr>
      </p:pic>
      <p:sp>
        <p:nvSpPr>
          <p:cNvPr id="30" name="圆角矩形 29"/>
          <p:cNvSpPr/>
          <p:nvPr/>
        </p:nvSpPr>
        <p:spPr>
          <a:xfrm>
            <a:off x="1271464" y="980729"/>
            <a:ext cx="3528392"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3</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：找出异常事件，并分析可能存在的关联</a:t>
            </a:r>
          </a:p>
        </p:txBody>
      </p:sp>
      <p:sp>
        <p:nvSpPr>
          <p:cNvPr id="63" name="矩形 62"/>
          <p:cNvSpPr/>
          <p:nvPr/>
        </p:nvSpPr>
        <p:spPr>
          <a:xfrm>
            <a:off x="1714640" y="1084237"/>
            <a:ext cx="3085216" cy="584775"/>
          </a:xfrm>
          <a:prstGeom prst="rect">
            <a:avLst/>
          </a:prstGeom>
        </p:spPr>
        <p:txBody>
          <a:bodyPr wrap="square">
            <a:spAutoFit/>
          </a:bodyPr>
          <a:lstStyle/>
          <a:p>
            <a:pPr algn="ctr"/>
            <a:r>
              <a:rPr lang="zh-CN" altLang="en-US" sz="3200" b="1" dirty="0" smtClean="0">
                <a:solidFill>
                  <a:srgbClr val="FFFFFF"/>
                </a:solidFill>
                <a:latin typeface="宋体" panose="02010600030101010101" pitchFamily="2" charset="-122"/>
              </a:rPr>
              <a:t>离职</a:t>
            </a:r>
            <a:r>
              <a:rPr lang="zh-CN" altLang="en-US" sz="3200" b="1" dirty="0">
                <a:solidFill>
                  <a:srgbClr val="FFFFFF"/>
                </a:solidFill>
                <a:latin typeface="宋体" panose="02010600030101010101" pitchFamily="2" charset="-122"/>
              </a:rPr>
              <a:t>前流量异常</a:t>
            </a:r>
          </a:p>
        </p:txBody>
      </p:sp>
      <p:grpSp>
        <p:nvGrpSpPr>
          <p:cNvPr id="31" name="Group 3"/>
          <p:cNvGrpSpPr>
            <a:grpSpLocks noChangeAspect="1"/>
          </p:cNvGrpSpPr>
          <p:nvPr/>
        </p:nvGrpSpPr>
        <p:grpSpPr bwMode="auto">
          <a:xfrm>
            <a:off x="335360" y="836712"/>
            <a:ext cx="1076523" cy="1043168"/>
            <a:chOff x="0" y="0"/>
            <a:chExt cx="3060000" cy="3060000"/>
          </a:xfrm>
        </p:grpSpPr>
        <p:sp>
          <p:nvSpPr>
            <p:cNvPr id="32"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33"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43" name="TextBox 146"/>
          <p:cNvSpPr txBox="1">
            <a:spLocks noChangeArrowheads="1"/>
          </p:cNvSpPr>
          <p:nvPr/>
        </p:nvSpPr>
        <p:spPr bwMode="auto">
          <a:xfrm>
            <a:off x="335360" y="1135033"/>
            <a:ext cx="1062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异常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事件</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34" name="Group 20"/>
          <p:cNvGrpSpPr/>
          <p:nvPr/>
        </p:nvGrpSpPr>
        <p:grpSpPr bwMode="auto">
          <a:xfrm>
            <a:off x="1399419" y="1147499"/>
            <a:ext cx="448109" cy="461665"/>
            <a:chOff x="0" y="-18870"/>
            <a:chExt cx="747186" cy="774704"/>
          </a:xfrm>
        </p:grpSpPr>
        <p:grpSp>
          <p:nvGrpSpPr>
            <p:cNvPr id="35" name="Group 21"/>
            <p:cNvGrpSpPr>
              <a:grpSpLocks noChangeAspect="1"/>
            </p:cNvGrpSpPr>
            <p:nvPr/>
          </p:nvGrpSpPr>
          <p:grpSpPr bwMode="auto">
            <a:xfrm>
              <a:off x="3136" y="0"/>
              <a:ext cx="740914" cy="740914"/>
              <a:chOff x="0" y="0"/>
              <a:chExt cx="823237" cy="823237"/>
            </a:xfrm>
          </p:grpSpPr>
          <p:sp>
            <p:nvSpPr>
              <p:cNvPr id="40"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41"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36"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4</a:t>
              </a:r>
              <a:endParaRPr lang="zh-CN" altLang="en-US" sz="2400" b="1" dirty="0">
                <a:solidFill>
                  <a:srgbClr val="BCE8F2"/>
                </a:solidFill>
                <a:latin typeface="方正兰亭黑_GBK" pitchFamily="2" charset="-122"/>
                <a:ea typeface="方正兰亭黑_GBK" pitchFamily="2" charset="-122"/>
              </a:endParaRPr>
            </a:p>
          </p:txBody>
        </p:sp>
      </p:gr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0376" y="836712"/>
            <a:ext cx="2378484" cy="1317600"/>
          </a:xfrm>
          <a:prstGeom prst="rect">
            <a:avLst/>
          </a:prstGeom>
        </p:spPr>
      </p:pic>
      <p:sp>
        <p:nvSpPr>
          <p:cNvPr id="20" name="TextBox 146"/>
          <p:cNvSpPr txBox="1">
            <a:spLocks noChangeArrowheads="1"/>
          </p:cNvSpPr>
          <p:nvPr/>
        </p:nvSpPr>
        <p:spPr bwMode="auto">
          <a:xfrm>
            <a:off x="2231980" y="6085780"/>
            <a:ext cx="77280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rgbClr val="BCE8F2"/>
                </a:solidFill>
                <a:latin typeface="+mn-ea"/>
                <a:ea typeface="+mn-ea"/>
              </a:rPr>
              <a:t>1487</a:t>
            </a:r>
            <a:r>
              <a:rPr lang="zh-CN" altLang="en-US" sz="2000" b="1" dirty="0">
                <a:solidFill>
                  <a:srgbClr val="BCE8F2"/>
                </a:solidFill>
                <a:latin typeface="+mn-ea"/>
                <a:ea typeface="+mn-ea"/>
              </a:rPr>
              <a:t>号</a:t>
            </a:r>
            <a:r>
              <a:rPr lang="zh-CN" altLang="en-US" sz="2000" b="1" dirty="0" smtClean="0">
                <a:solidFill>
                  <a:srgbClr val="BCE8F2"/>
                </a:solidFill>
                <a:latin typeface="+mn-ea"/>
                <a:ea typeface="+mn-ea"/>
              </a:rPr>
              <a:t>员工</a:t>
            </a:r>
            <a:r>
              <a:rPr lang="en-US" altLang="zh-CN" sz="2000" b="1" dirty="0" smtClean="0">
                <a:solidFill>
                  <a:srgbClr val="BCE8F2"/>
                </a:solidFill>
                <a:latin typeface="+mn-ea"/>
                <a:ea typeface="+mn-ea"/>
              </a:rPr>
              <a:t>11</a:t>
            </a:r>
            <a:r>
              <a:rPr lang="zh-CN" altLang="en-US" sz="2000" b="1" dirty="0" smtClean="0">
                <a:solidFill>
                  <a:srgbClr val="BCE8F2"/>
                </a:solidFill>
                <a:latin typeface="+mn-ea"/>
                <a:ea typeface="+mn-ea"/>
              </a:rPr>
              <a:t>月</a:t>
            </a:r>
            <a:r>
              <a:rPr lang="zh-CN" altLang="en-US" sz="2000" b="1" dirty="0">
                <a:solidFill>
                  <a:srgbClr val="BCE8F2"/>
                </a:solidFill>
                <a:latin typeface="+mn-ea"/>
              </a:rPr>
              <a:t>流量正负柱形图</a:t>
            </a:r>
            <a:endParaRPr lang="en-US" altLang="zh-CN" sz="2000" b="1" dirty="0">
              <a:solidFill>
                <a:srgbClr val="BCE8F2"/>
              </a:solidFill>
              <a:latin typeface="+mn-ea"/>
            </a:endParaRPr>
          </a:p>
        </p:txBody>
      </p:sp>
      <p:sp>
        <p:nvSpPr>
          <p:cNvPr id="24" name="TextBox 146"/>
          <p:cNvSpPr txBox="1">
            <a:spLocks noChangeArrowheads="1"/>
          </p:cNvSpPr>
          <p:nvPr/>
        </p:nvSpPr>
        <p:spPr bwMode="auto">
          <a:xfrm>
            <a:off x="8688288" y="1135853"/>
            <a:ext cx="7776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1400" b="1" dirty="0" smtClean="0">
                <a:solidFill>
                  <a:schemeClr val="accent3"/>
                </a:solidFill>
                <a:latin typeface="+mn-ea"/>
                <a:ea typeface="+mn-ea"/>
              </a:rPr>
              <a:t>1487</a:t>
            </a:r>
            <a:r>
              <a:rPr lang="zh-CN" altLang="en-US" sz="1400" b="1" dirty="0" smtClean="0">
                <a:solidFill>
                  <a:schemeClr val="accent3"/>
                </a:solidFill>
                <a:latin typeface="+mn-ea"/>
                <a:ea typeface="+mn-ea"/>
              </a:rPr>
              <a:t>号</a:t>
            </a:r>
            <a:endParaRPr lang="en-US" altLang="zh-CN" sz="1400" b="1" dirty="0" smtClean="0">
              <a:solidFill>
                <a:schemeClr val="accent3"/>
              </a:solidFill>
              <a:latin typeface="+mn-ea"/>
              <a:ea typeface="+mn-ea"/>
            </a:endParaRPr>
          </a:p>
          <a:p>
            <a:pPr algn="ctr"/>
            <a:r>
              <a:rPr lang="zh-CN" altLang="en-US" sz="1400" b="1" dirty="0" smtClean="0">
                <a:solidFill>
                  <a:schemeClr val="accent3"/>
                </a:solidFill>
                <a:latin typeface="+mn-ea"/>
                <a:ea typeface="+mn-ea"/>
              </a:rPr>
              <a:t>员工</a:t>
            </a:r>
            <a:endParaRPr lang="en-US" altLang="zh-CN" sz="1400" b="1" dirty="0">
              <a:solidFill>
                <a:schemeClr val="accent3"/>
              </a:solidFill>
              <a:latin typeface="+mn-ea"/>
              <a:ea typeface="+mn-ea"/>
            </a:endParaRPr>
          </a:p>
        </p:txBody>
      </p:sp>
      <p:sp>
        <p:nvSpPr>
          <p:cNvPr id="18" name="椭圆 17"/>
          <p:cNvSpPr/>
          <p:nvPr/>
        </p:nvSpPr>
        <p:spPr>
          <a:xfrm>
            <a:off x="8656605" y="3227313"/>
            <a:ext cx="792089" cy="220665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11532"/>
    </mc:Choice>
    <mc:Fallback xmlns="">
      <p:transition advTm="11532"/>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1" descr="D:\360data\重要数据\桌面\666666666.png"/>
          <p:cNvPicPr>
            <a:picLocks noChangeAspect="1" noChangeArrowheads="1"/>
          </p:cNvPicPr>
          <p:nvPr/>
        </p:nvPicPr>
        <p:blipFill>
          <a:blip r:embed="rId3"/>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1" name="2" descr="D:\360data\重要数据\桌面\555555555.png"/>
          <p:cNvPicPr>
            <a:picLocks noChangeAspect="1" noChangeArrowheads="1"/>
          </p:cNvPicPr>
          <p:nvPr/>
        </p:nvPicPr>
        <p:blipFill>
          <a:blip r:embed="rId4"/>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3" descr="D:\360data\重要数据\桌面\4444444444.png"/>
          <p:cNvPicPr>
            <a:picLocks noChangeAspect="1" noChangeArrowheads="1"/>
          </p:cNvPicPr>
          <p:nvPr/>
        </p:nvPicPr>
        <p:blipFill>
          <a:blip r:embed="rId5"/>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4" descr="D:\360data\重要数据\桌面\333333333333.png"/>
          <p:cNvPicPr>
            <a:picLocks noChangeAspect="1" noChangeArrowheads="1"/>
          </p:cNvPicPr>
          <p:nvPr/>
        </p:nvPicPr>
        <p:blipFill>
          <a:blip r:embed="rId6"/>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4" name="TextBox 18"/>
          <p:cNvSpPr txBox="1"/>
          <p:nvPr/>
        </p:nvSpPr>
        <p:spPr>
          <a:xfrm>
            <a:off x="1307509" y="2276872"/>
            <a:ext cx="1210588" cy="892552"/>
          </a:xfrm>
          <a:prstGeom prst="rect">
            <a:avLst/>
          </a:prstGeom>
          <a:noFill/>
        </p:spPr>
        <p:txBody>
          <a:bodyPr wrap="none" rtlCol="0">
            <a:spAutoFit/>
          </a:bodyPr>
          <a:lstStyle/>
          <a:p>
            <a:pPr algn="ctr"/>
            <a:r>
              <a:rPr lang="zh-CN" altLang="en-US" sz="4000" smtClean="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目录</a:t>
            </a:r>
            <a:endParaRPr lang="en-US" altLang="zh-CN" sz="4000" smtClean="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a:p>
            <a:pPr algn="ctr"/>
            <a:r>
              <a:rPr lang="en-US" altLang="zh-CN" sz="1200" smtClean="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Contents</a:t>
            </a:r>
            <a:endParaRPr lang="zh-CN" altLang="en-US" sz="120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15" name="AutoShape 24"/>
          <p:cNvSpPr>
            <a:spLocks noChangeArrowheads="1"/>
          </p:cNvSpPr>
          <p:nvPr/>
        </p:nvSpPr>
        <p:spPr bwMode="auto">
          <a:xfrm>
            <a:off x="3612579" y="2108446"/>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Niagara Engraved" panose="04020502070703030202" charset="0"/>
                <a:cs typeface="Niagara Engraved" panose="04020502070703030202" charset="0"/>
              </a:rPr>
              <a:t>01</a:t>
            </a:r>
            <a:endParaRPr lang="en-US" altLang="zh-CN" sz="4000" dirty="0">
              <a:solidFill>
                <a:prstClr val="white"/>
              </a:solidFill>
              <a:latin typeface="Pirulen" pitchFamily="2" charset="0"/>
            </a:endParaRPr>
          </a:p>
          <a:p>
            <a:pPr lvl="0" algn="ctr"/>
            <a:r>
              <a:rPr lang="zh-CN" altLang="en-US" sz="2400" dirty="0" smtClean="0">
                <a:solidFill>
                  <a:prstClr val="white"/>
                </a:solidFill>
                <a:latin typeface="Niagara Engraved" panose="04020502070703030202" charset="0"/>
                <a:cs typeface="Niagara Engraved" panose="04020502070703030202" charset="0"/>
              </a:rPr>
              <a:t>分析思路</a:t>
            </a:r>
            <a:endParaRPr lang="en-US" altLang="zh-CN" sz="2400" dirty="0">
              <a:solidFill>
                <a:prstClr val="white"/>
              </a:solidFill>
              <a:latin typeface="Niagara Engraved" panose="04020502070703030202" charset="0"/>
              <a:cs typeface="Niagara Engraved" panose="04020502070703030202" charset="0"/>
            </a:endParaRPr>
          </a:p>
        </p:txBody>
      </p:sp>
      <p:sp>
        <p:nvSpPr>
          <p:cNvPr id="16" name="AutoShape 24"/>
          <p:cNvSpPr>
            <a:spLocks noChangeArrowheads="1"/>
          </p:cNvSpPr>
          <p:nvPr/>
        </p:nvSpPr>
        <p:spPr bwMode="auto">
          <a:xfrm>
            <a:off x="4150990" y="2543220"/>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Niagara Engraved" panose="04020502070703030202" charset="0"/>
                <a:cs typeface="Niagara Engraved" panose="04020502070703030202" charset="0"/>
              </a:rPr>
              <a:t>02</a:t>
            </a:r>
            <a:endParaRPr lang="en-US" altLang="zh-CN" sz="4000" i="1" dirty="0">
              <a:solidFill>
                <a:prstClr val="white"/>
              </a:solidFill>
              <a:latin typeface="Pirulen" pitchFamily="2" charset="0"/>
            </a:endParaRPr>
          </a:p>
          <a:p>
            <a:pPr lvl="0" algn="ctr"/>
            <a:r>
              <a:rPr lang="zh-CN" altLang="en-US" sz="2400" dirty="0" smtClean="0">
                <a:solidFill>
                  <a:prstClr val="white"/>
                </a:solidFill>
                <a:latin typeface="Niagara Engraved" panose="04020502070703030202" charset="0"/>
                <a:cs typeface="Niagara Engraved" panose="04020502070703030202" charset="0"/>
                <a:sym typeface="Arial" panose="020B0604020202020204" pitchFamily="34" charset="0"/>
              </a:rPr>
              <a:t>可视化方案</a:t>
            </a:r>
            <a:endParaRPr lang="zh-CN" altLang="en-US" dirty="0">
              <a:solidFill>
                <a:prstClr val="white"/>
              </a:solidFill>
              <a:latin typeface="Pirulen" pitchFamily="2" charset="0"/>
            </a:endParaRPr>
          </a:p>
        </p:txBody>
      </p:sp>
      <p:cxnSp>
        <p:nvCxnSpPr>
          <p:cNvPr id="17" name="直接连接符 16"/>
          <p:cNvCxnSpPr/>
          <p:nvPr/>
        </p:nvCxnSpPr>
        <p:spPr>
          <a:xfrm>
            <a:off x="5375705" y="5229200"/>
            <a:ext cx="681470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AutoShape 24"/>
          <p:cNvSpPr>
            <a:spLocks noChangeArrowheads="1"/>
          </p:cNvSpPr>
          <p:nvPr/>
        </p:nvSpPr>
        <p:spPr bwMode="auto">
          <a:xfrm>
            <a:off x="4964902" y="2977994"/>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smtClean="0">
                <a:solidFill>
                  <a:prstClr val="white"/>
                </a:solidFill>
                <a:latin typeface="Niagara Engraved" panose="04020502070703030202" charset="0"/>
                <a:cs typeface="Niagara Engraved" panose="04020502070703030202" charset="0"/>
              </a:rPr>
              <a:t>03</a:t>
            </a:r>
            <a:endParaRPr lang="en-US" altLang="zh-CN" sz="4000" i="1" dirty="0">
              <a:solidFill>
                <a:prstClr val="white"/>
              </a:solidFill>
              <a:latin typeface="Pirulen" pitchFamily="2" charset="0"/>
            </a:endParaRPr>
          </a:p>
          <a:p>
            <a:pPr lvl="0" algn="ctr"/>
            <a:r>
              <a:rPr lang="zh-CN" altLang="en-US" sz="2400" dirty="0" smtClean="0">
                <a:solidFill>
                  <a:prstClr val="white"/>
                </a:solidFill>
                <a:latin typeface="Niagara Engraved" panose="04020502070703030202" charset="0"/>
                <a:cs typeface="Niagara Engraved" panose="04020502070703030202" charset="0"/>
                <a:sym typeface="Arial" panose="020B0604020202020204" pitchFamily="34" charset="0"/>
              </a:rPr>
              <a:t>总结</a:t>
            </a:r>
            <a:endParaRPr lang="zh-CN" altLang="en-US" dirty="0">
              <a:solidFill>
                <a:prstClr val="white"/>
              </a:solidFill>
              <a:latin typeface="Pirulen" pitchFamily="2" charset="0"/>
            </a:endParaRPr>
          </a:p>
        </p:txBody>
      </p:sp>
    </p:spTree>
  </p:cSld>
  <p:clrMapOvr>
    <a:masterClrMapping/>
  </p:clrMapOvr>
  <p:transition spd="slow"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600"/>
                                  </p:stCondLst>
                                  <p:childTnLst>
                                    <p:animMotion origin="layout" path="M -2.70833E-6 -3.33333E-6 L 0.15834 0.17176 " pathEditMode="relative" rAng="0" ptsTypes="AA">
                                      <p:cBhvr>
                                        <p:cTn id="6" dur="1000" fill="hold"/>
                                        <p:tgtEl>
                                          <p:spTgt spid="16"/>
                                        </p:tgtEl>
                                        <p:attrNameLst>
                                          <p:attrName>ppt_x</p:attrName>
                                          <p:attrName>ppt_y</p:attrName>
                                        </p:attrNameLst>
                                      </p:cBhvr>
                                      <p:rCtr x="7917" y="8588"/>
                                    </p:animMotion>
                                  </p:childTnLst>
                                </p:cTn>
                              </p:par>
                              <p:par>
                                <p:cTn id="7" presetID="42" presetClass="path" presetSubtype="0" accel="50000" decel="50000" fill="hold" grpId="0" nodeType="withEffect">
                                  <p:stCondLst>
                                    <p:cond delay="600"/>
                                  </p:stCondLst>
                                  <p:childTnLst>
                                    <p:animMotion origin="layout" path="M -4.79167E-6 -3.33333E-6 L -0.00169 0.19676 " pathEditMode="relative" rAng="0" ptsTypes="AA">
                                      <p:cBhvr>
                                        <p:cTn id="8" dur="1000" fill="hold"/>
                                        <p:tgtEl>
                                          <p:spTgt spid="15"/>
                                        </p:tgtEl>
                                        <p:attrNameLst>
                                          <p:attrName>ppt_x</p:attrName>
                                          <p:attrName>ppt_y</p:attrName>
                                        </p:attrNameLst>
                                      </p:cBhvr>
                                      <p:rCtr x="-91" y="9838"/>
                                    </p:animMotion>
                                  </p:childTnLst>
                                </p:cTn>
                              </p:par>
                              <p:par>
                                <p:cTn id="9" presetID="26" presetClass="emph" presetSubtype="0" fill="hold" grpId="1" nodeType="withEffect">
                                  <p:stCondLst>
                                    <p:cond delay="2200"/>
                                  </p:stCondLst>
                                  <p:childTnLst>
                                    <p:animEffect transition="out" filter="fade">
                                      <p:cBhvr>
                                        <p:cTn id="10" dur="500" tmFilter="0, 0; .2, .5; .8, .5; 1, 0"/>
                                        <p:tgtEl>
                                          <p:spTgt spid="15"/>
                                        </p:tgtEl>
                                      </p:cBhvr>
                                    </p:animEffect>
                                    <p:animScale>
                                      <p:cBhvr>
                                        <p:cTn id="11" dur="250" autoRev="1" fill="hold"/>
                                        <p:tgtEl>
                                          <p:spTgt spid="15"/>
                                        </p:tgtEl>
                                      </p:cBhvr>
                                      <p:by x="105000" y="105000"/>
                                    </p:animScale>
                                  </p:childTnLst>
                                </p:cTn>
                              </p:par>
                              <p:par>
                                <p:cTn id="12" presetID="10" presetClass="exit" presetSubtype="0" fill="hold" grpId="1" nodeType="withEffect">
                                  <p:stCondLst>
                                    <p:cond delay="2200"/>
                                  </p:stCondLst>
                                  <p:childTnLst>
                                    <p:animEffect transition="out" filter="fade">
                                      <p:cBhvr>
                                        <p:cTn id="13" dur="500"/>
                                        <p:tgtEl>
                                          <p:spTgt spid="16"/>
                                        </p:tgtEl>
                                      </p:cBhvr>
                                    </p:animEffect>
                                    <p:set>
                                      <p:cBhvr>
                                        <p:cTn id="14" dur="1" fill="hold">
                                          <p:stCondLst>
                                            <p:cond delay="499"/>
                                          </p:stCondLst>
                                        </p:cTn>
                                        <p:tgtEl>
                                          <p:spTgt spid="16"/>
                                        </p:tgtEl>
                                        <p:attrNameLst>
                                          <p:attrName>style.visibility</p:attrName>
                                        </p:attrNameLst>
                                      </p:cBhvr>
                                      <p:to>
                                        <p:strVal val="hidden"/>
                                      </p:to>
                                    </p:set>
                                  </p:childTnLst>
                                </p:cTn>
                              </p:par>
                              <p:par>
                                <p:cTn id="15" presetID="22" presetClass="entr" presetSubtype="8" fill="hold" nodeType="withEffect">
                                  <p:stCondLst>
                                    <p:cond delay="220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42" presetClass="path" presetSubtype="0" accel="50000" decel="50000" fill="hold" grpId="0" nodeType="withEffect">
                                  <p:stCondLst>
                                    <p:cond delay="600"/>
                                  </p:stCondLst>
                                  <p:childTnLst>
                                    <p:animMotion origin="layout" path="M 0.125 0.00972 L 0.28334 0.18148 " pathEditMode="relative" rAng="0" ptsTypes="AA">
                                      <p:cBhvr>
                                        <p:cTn id="19" dur="1000" fill="hold"/>
                                        <p:tgtEl>
                                          <p:spTgt spid="18"/>
                                        </p:tgtEl>
                                        <p:attrNameLst>
                                          <p:attrName>ppt_x</p:attrName>
                                          <p:attrName>ppt_y</p:attrName>
                                        </p:attrNameLst>
                                      </p:cBhvr>
                                      <p:rCtr x="7917" y="8588"/>
                                    </p:animMotion>
                                  </p:childTnLst>
                                </p:cTn>
                              </p:par>
                              <p:par>
                                <p:cTn id="20" presetID="10" presetClass="exit" presetSubtype="0" fill="hold" grpId="1" nodeType="withEffect">
                                  <p:stCondLst>
                                    <p:cond delay="220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16" grpId="0" bldLvl="0" animBg="1"/>
      <p:bldP spid="16" grpId="1" bldLvl="0" animBg="1"/>
      <p:bldP spid="18" grpId="0" bldLvl="0" animBg="1"/>
      <p:bldP spid="18" grpId="1"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p:cNvSpPr/>
          <p:nvPr/>
        </p:nvSpPr>
        <p:spPr>
          <a:xfrm>
            <a:off x="1271464" y="980729"/>
            <a:ext cx="2520280"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3</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：找出异常事件，并分析可能存在的关联</a:t>
            </a:r>
          </a:p>
        </p:txBody>
      </p:sp>
      <p:sp>
        <p:nvSpPr>
          <p:cNvPr id="63" name="矩形 62"/>
          <p:cNvSpPr/>
          <p:nvPr/>
        </p:nvSpPr>
        <p:spPr>
          <a:xfrm>
            <a:off x="1714640" y="1084237"/>
            <a:ext cx="2077104" cy="584775"/>
          </a:xfrm>
          <a:prstGeom prst="rect">
            <a:avLst/>
          </a:prstGeom>
        </p:spPr>
        <p:txBody>
          <a:bodyPr wrap="square">
            <a:spAutoFit/>
          </a:bodyPr>
          <a:lstStyle/>
          <a:p>
            <a:pPr algn="ctr"/>
            <a:r>
              <a:rPr lang="zh-CN" altLang="en-US" sz="3200" b="1" dirty="0" smtClean="0">
                <a:solidFill>
                  <a:srgbClr val="FFFFFF"/>
                </a:solidFill>
                <a:latin typeface="宋体" panose="02010600030101010101" pitchFamily="2" charset="-122"/>
              </a:rPr>
              <a:t>同时辞职</a:t>
            </a:r>
            <a:endParaRPr lang="zh-CN" altLang="en-US" sz="3200" b="1" dirty="0">
              <a:solidFill>
                <a:srgbClr val="FFFFFF"/>
              </a:solidFill>
              <a:latin typeface="宋体" panose="02010600030101010101" pitchFamily="2" charset="-122"/>
            </a:endParaRPr>
          </a:p>
        </p:txBody>
      </p:sp>
      <p:grpSp>
        <p:nvGrpSpPr>
          <p:cNvPr id="31" name="Group 3"/>
          <p:cNvGrpSpPr>
            <a:grpSpLocks noChangeAspect="1"/>
          </p:cNvGrpSpPr>
          <p:nvPr/>
        </p:nvGrpSpPr>
        <p:grpSpPr bwMode="auto">
          <a:xfrm>
            <a:off x="335360" y="836712"/>
            <a:ext cx="1076523" cy="1043168"/>
            <a:chOff x="0" y="0"/>
            <a:chExt cx="3060000" cy="3060000"/>
          </a:xfrm>
        </p:grpSpPr>
        <p:sp>
          <p:nvSpPr>
            <p:cNvPr id="32"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33"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43" name="TextBox 146"/>
          <p:cNvSpPr txBox="1">
            <a:spLocks noChangeArrowheads="1"/>
          </p:cNvSpPr>
          <p:nvPr/>
        </p:nvSpPr>
        <p:spPr bwMode="auto">
          <a:xfrm>
            <a:off x="335360" y="1135033"/>
            <a:ext cx="1062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异常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事件</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34" name="Group 20"/>
          <p:cNvGrpSpPr/>
          <p:nvPr/>
        </p:nvGrpSpPr>
        <p:grpSpPr bwMode="auto">
          <a:xfrm>
            <a:off x="1399419" y="1147499"/>
            <a:ext cx="448109" cy="461665"/>
            <a:chOff x="0" y="-18870"/>
            <a:chExt cx="747186" cy="774704"/>
          </a:xfrm>
        </p:grpSpPr>
        <p:grpSp>
          <p:nvGrpSpPr>
            <p:cNvPr id="35" name="Group 21"/>
            <p:cNvGrpSpPr>
              <a:grpSpLocks noChangeAspect="1"/>
            </p:cNvGrpSpPr>
            <p:nvPr/>
          </p:nvGrpSpPr>
          <p:grpSpPr bwMode="auto">
            <a:xfrm>
              <a:off x="3136" y="0"/>
              <a:ext cx="740914" cy="740914"/>
              <a:chOff x="0" y="0"/>
              <a:chExt cx="823237" cy="823237"/>
            </a:xfrm>
          </p:grpSpPr>
          <p:sp>
            <p:nvSpPr>
              <p:cNvPr id="40"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41"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36"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5</a:t>
              </a:r>
              <a:endParaRPr lang="zh-CN" altLang="en-US" sz="2400" b="1" dirty="0">
                <a:solidFill>
                  <a:srgbClr val="BCE8F2"/>
                </a:solidFill>
                <a:latin typeface="方正兰亭黑_GBK" pitchFamily="2" charset="-122"/>
                <a:ea typeface="方正兰亭黑_GBK" pitchFamily="2" charset="-122"/>
              </a:endParaRPr>
            </a:p>
          </p:txBody>
        </p:sp>
      </p:grpSp>
      <p:sp>
        <p:nvSpPr>
          <p:cNvPr id="20" name="TextBox 146"/>
          <p:cNvSpPr txBox="1">
            <a:spLocks noChangeArrowheads="1"/>
          </p:cNvSpPr>
          <p:nvPr/>
        </p:nvSpPr>
        <p:spPr bwMode="auto">
          <a:xfrm>
            <a:off x="5508518" y="6085780"/>
            <a:ext cx="4691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000" b="1" dirty="0" smtClean="0">
                <a:solidFill>
                  <a:srgbClr val="BCE8F2"/>
                </a:solidFill>
                <a:latin typeface="+mn-ea"/>
                <a:ea typeface="+mn-ea"/>
              </a:rPr>
              <a:t>研发部</a:t>
            </a:r>
            <a:r>
              <a:rPr lang="en-US" altLang="zh-CN" sz="2000" b="1" dirty="0" smtClean="0">
                <a:solidFill>
                  <a:srgbClr val="BCE8F2"/>
                </a:solidFill>
                <a:latin typeface="+mn-ea"/>
                <a:ea typeface="+mn-ea"/>
              </a:rPr>
              <a:t>11</a:t>
            </a:r>
            <a:r>
              <a:rPr lang="zh-CN" altLang="en-US" sz="2000" b="1" dirty="0" smtClean="0">
                <a:solidFill>
                  <a:srgbClr val="BCE8F2"/>
                </a:solidFill>
                <a:latin typeface="+mn-ea"/>
                <a:ea typeface="+mn-ea"/>
              </a:rPr>
              <a:t>月辞职情况</a:t>
            </a:r>
            <a:endParaRPr lang="en-US" altLang="zh-CN" sz="2000" b="1" dirty="0">
              <a:solidFill>
                <a:srgbClr val="BCE8F2"/>
              </a:solidFill>
              <a:latin typeface="+mn-ea"/>
              <a:ea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517" y="1104525"/>
            <a:ext cx="4691938" cy="4824536"/>
          </a:xfrm>
          <a:prstGeom prst="rect">
            <a:avLst/>
          </a:prstGeom>
        </p:spPr>
      </p:pic>
      <p:sp>
        <p:nvSpPr>
          <p:cNvPr id="19" name="椭圆 18"/>
          <p:cNvSpPr/>
          <p:nvPr/>
        </p:nvSpPr>
        <p:spPr>
          <a:xfrm>
            <a:off x="7042259" y="1376624"/>
            <a:ext cx="2066657" cy="103454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033553" y="2488780"/>
            <a:ext cx="2066657" cy="103454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033552" y="4390306"/>
            <a:ext cx="2066657" cy="103454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146"/>
          <p:cNvSpPr txBox="1">
            <a:spLocks noChangeArrowheads="1"/>
          </p:cNvSpPr>
          <p:nvPr/>
        </p:nvSpPr>
        <p:spPr bwMode="auto">
          <a:xfrm>
            <a:off x="669925" y="3374390"/>
            <a:ext cx="46405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r>
              <a:rPr lang="en-US" altLang="zh-CN" sz="2000" b="1" dirty="0" smtClean="0">
                <a:solidFill>
                  <a:srgbClr val="BCE8F2"/>
                </a:solidFill>
                <a:latin typeface="+mn-ea"/>
                <a:ea typeface="+mn-ea"/>
              </a:rPr>
              <a:t>1376</a:t>
            </a:r>
            <a:r>
              <a:rPr lang="zh-CN" altLang="en-US" sz="2000" b="1" dirty="0" smtClean="0">
                <a:solidFill>
                  <a:srgbClr val="BCE8F2"/>
                </a:solidFill>
                <a:latin typeface="+mn-ea"/>
                <a:ea typeface="+mn-ea"/>
              </a:rPr>
              <a:t>号、</a:t>
            </a:r>
            <a:r>
              <a:rPr lang="en-US" altLang="zh-CN" sz="2000" b="1" dirty="0" smtClean="0">
                <a:solidFill>
                  <a:srgbClr val="BCE8F2"/>
                </a:solidFill>
                <a:latin typeface="+mn-ea"/>
                <a:ea typeface="+mn-ea"/>
              </a:rPr>
              <a:t>1281</a:t>
            </a:r>
            <a:r>
              <a:rPr lang="zh-CN" altLang="en-US" sz="2000" b="1" dirty="0" smtClean="0">
                <a:solidFill>
                  <a:srgbClr val="BCE8F2"/>
                </a:solidFill>
                <a:latin typeface="+mn-ea"/>
                <a:ea typeface="+mn-ea"/>
              </a:rPr>
              <a:t>号、</a:t>
            </a:r>
            <a:r>
              <a:rPr lang="en-US" altLang="zh-CN" sz="2000" b="1" dirty="0" smtClean="0">
                <a:solidFill>
                  <a:srgbClr val="BCE8F2"/>
                </a:solidFill>
                <a:latin typeface="+mn-ea"/>
                <a:ea typeface="+mn-ea"/>
              </a:rPr>
              <a:t>1487</a:t>
            </a:r>
            <a:r>
              <a:rPr lang="zh-CN" altLang="en-US" sz="2000" b="1" dirty="0" smtClean="0">
                <a:solidFill>
                  <a:srgbClr val="BCE8F2"/>
                </a:solidFill>
                <a:latin typeface="+mn-ea"/>
                <a:ea typeface="+mn-ea"/>
              </a:rPr>
              <a:t>号员工</a:t>
            </a:r>
            <a:endParaRPr lang="en-US" altLang="zh-CN" sz="2000" b="1" dirty="0" smtClean="0">
              <a:solidFill>
                <a:srgbClr val="BCE8F2"/>
              </a:solidFill>
              <a:latin typeface="+mn-ea"/>
              <a:ea typeface="+mn-ea"/>
            </a:endParaRPr>
          </a:p>
          <a:p>
            <a:pPr marL="342900" indent="-342900">
              <a:buFont typeface="Wingdings" panose="05000000000000000000" pitchFamily="2" charset="2"/>
              <a:buChar char="l"/>
            </a:pPr>
            <a:r>
              <a:rPr lang="zh-CN" altLang="en-US" sz="2000" b="1" dirty="0" smtClean="0">
                <a:solidFill>
                  <a:srgbClr val="BCE8F2"/>
                </a:solidFill>
                <a:latin typeface="+mn-ea"/>
                <a:ea typeface="+mn-ea"/>
              </a:rPr>
              <a:t>同时在</a:t>
            </a:r>
            <a:r>
              <a:rPr lang="en-US" altLang="zh-CN" sz="2000" b="1" dirty="0" smtClean="0">
                <a:solidFill>
                  <a:srgbClr val="BCE8F2"/>
                </a:solidFill>
                <a:latin typeface="+mn-ea"/>
                <a:ea typeface="+mn-ea"/>
              </a:rPr>
              <a:t>11</a:t>
            </a:r>
            <a:r>
              <a:rPr lang="zh-CN" altLang="en-US" sz="2000" b="1" dirty="0" smtClean="0">
                <a:solidFill>
                  <a:srgbClr val="BCE8F2"/>
                </a:solidFill>
                <a:latin typeface="+mn-ea"/>
                <a:ea typeface="+mn-ea"/>
              </a:rPr>
              <a:t>月</a:t>
            </a:r>
            <a:r>
              <a:rPr lang="en-US" altLang="zh-CN" sz="2000" b="1" dirty="0" smtClean="0">
                <a:solidFill>
                  <a:srgbClr val="BCE8F2"/>
                </a:solidFill>
                <a:latin typeface="+mn-ea"/>
                <a:ea typeface="+mn-ea"/>
              </a:rPr>
              <a:t>27</a:t>
            </a:r>
            <a:r>
              <a:rPr lang="zh-CN" altLang="en-US" sz="2000" b="1" dirty="0" smtClean="0">
                <a:solidFill>
                  <a:srgbClr val="BCE8F2"/>
                </a:solidFill>
                <a:latin typeface="+mn-ea"/>
                <a:ea typeface="+mn-ea"/>
              </a:rPr>
              <a:t>日下午发送辞职邮件</a:t>
            </a:r>
            <a:endParaRPr lang="en-US" altLang="zh-CN" sz="2000" b="1" dirty="0" smtClean="0">
              <a:solidFill>
                <a:srgbClr val="BCE8F2"/>
              </a:solidFill>
              <a:latin typeface="+mn-ea"/>
              <a:ea typeface="+mn-ea"/>
            </a:endParaRPr>
          </a:p>
          <a:p>
            <a:pPr marL="342900" indent="-342900">
              <a:buFont typeface="Wingdings" panose="05000000000000000000" pitchFamily="2" charset="2"/>
              <a:buChar char="l"/>
            </a:pPr>
            <a:r>
              <a:rPr lang="zh-CN" altLang="en-US" sz="2000" b="1" dirty="0" smtClean="0">
                <a:solidFill>
                  <a:srgbClr val="BCE8F2"/>
                </a:solidFill>
                <a:latin typeface="+mn-ea"/>
                <a:ea typeface="+mn-ea"/>
              </a:rPr>
              <a:t>同时在</a:t>
            </a:r>
            <a:r>
              <a:rPr lang="en-US" altLang="zh-CN" sz="2000" b="1" dirty="0" smtClean="0">
                <a:solidFill>
                  <a:srgbClr val="BCE8F2"/>
                </a:solidFill>
                <a:latin typeface="+mn-ea"/>
                <a:ea typeface="+mn-ea"/>
              </a:rPr>
              <a:t>11</a:t>
            </a:r>
            <a:r>
              <a:rPr lang="zh-CN" altLang="en-US" sz="2000" b="1" dirty="0" smtClean="0">
                <a:solidFill>
                  <a:srgbClr val="BCE8F2"/>
                </a:solidFill>
                <a:latin typeface="+mn-ea"/>
                <a:ea typeface="+mn-ea"/>
              </a:rPr>
              <a:t>月</a:t>
            </a:r>
            <a:r>
              <a:rPr lang="en-US" altLang="zh-CN" sz="2000" b="1" dirty="0" smtClean="0">
                <a:solidFill>
                  <a:srgbClr val="BCE8F2"/>
                </a:solidFill>
                <a:latin typeface="+mn-ea"/>
                <a:ea typeface="+mn-ea"/>
              </a:rPr>
              <a:t>29</a:t>
            </a:r>
            <a:r>
              <a:rPr lang="zh-CN" altLang="en-US" sz="2000" b="1" dirty="0" smtClean="0">
                <a:solidFill>
                  <a:srgbClr val="BCE8F2"/>
                </a:solidFill>
                <a:latin typeface="+mn-ea"/>
                <a:ea typeface="+mn-ea"/>
              </a:rPr>
              <a:t>日同时离职</a:t>
            </a:r>
            <a:endParaRPr lang="en-US" altLang="zh-CN" sz="2000" b="1" dirty="0">
              <a:solidFill>
                <a:srgbClr val="BCE8F2"/>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p14:dur="0" advTm="15515"/>
    </mc:Choice>
    <mc:Fallback xmlns="">
      <p:transition advTm="15515"/>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996" y="2739922"/>
            <a:ext cx="5514304" cy="2674800"/>
          </a:xfrm>
          <a:prstGeom prst="rect">
            <a:avLst/>
          </a:prstGeom>
        </p:spPr>
      </p:pic>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3</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：找出异常事件，并分析可能存在的关联</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0376" y="837148"/>
            <a:ext cx="2378484" cy="1316728"/>
          </a:xfrm>
          <a:prstGeom prst="rect">
            <a:avLst/>
          </a:prstGeom>
        </p:spPr>
      </p:pic>
      <p:sp>
        <p:nvSpPr>
          <p:cNvPr id="19" name="TextBox 146"/>
          <p:cNvSpPr txBox="1">
            <a:spLocks noChangeArrowheads="1"/>
          </p:cNvSpPr>
          <p:nvPr/>
        </p:nvSpPr>
        <p:spPr bwMode="auto">
          <a:xfrm>
            <a:off x="290491" y="5788804"/>
            <a:ext cx="519850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2000" b="1" dirty="0" smtClean="0">
                <a:solidFill>
                  <a:srgbClr val="BCE8F2"/>
                </a:solidFill>
                <a:latin typeface="+mn-ea"/>
                <a:ea typeface="+mn-ea"/>
              </a:rPr>
              <a:t>1367</a:t>
            </a:r>
            <a:r>
              <a:rPr lang="zh-CN" altLang="en-US" sz="2000" b="1" dirty="0" smtClean="0">
                <a:solidFill>
                  <a:srgbClr val="BCE8F2"/>
                </a:solidFill>
                <a:latin typeface="+mn-ea"/>
                <a:ea typeface="+mn-ea"/>
              </a:rPr>
              <a:t>号</a:t>
            </a:r>
            <a:r>
              <a:rPr lang="zh-CN" altLang="en-US" sz="2000" b="1" dirty="0">
                <a:solidFill>
                  <a:srgbClr val="BCE8F2"/>
                </a:solidFill>
                <a:latin typeface="+mn-ea"/>
                <a:ea typeface="+mn-ea"/>
              </a:rPr>
              <a:t>员工上</a:t>
            </a:r>
            <a:r>
              <a:rPr lang="zh-CN" altLang="en-US" sz="2000" b="1" dirty="0" smtClean="0">
                <a:solidFill>
                  <a:srgbClr val="BCE8F2"/>
                </a:solidFill>
                <a:latin typeface="+mn-ea"/>
                <a:ea typeface="+mn-ea"/>
              </a:rPr>
              <a:t>下班</a:t>
            </a:r>
            <a:r>
              <a:rPr lang="zh-CN" altLang="en-US" sz="2000" b="1" dirty="0" smtClean="0">
                <a:solidFill>
                  <a:srgbClr val="BCE8F2"/>
                </a:solidFill>
                <a:latin typeface="+mn-ea"/>
              </a:rPr>
              <a:t>阶梯</a:t>
            </a:r>
            <a:r>
              <a:rPr lang="zh-CN" altLang="en-US" sz="2000" b="1" dirty="0">
                <a:solidFill>
                  <a:srgbClr val="BCE8F2"/>
                </a:solidFill>
                <a:latin typeface="+mn-ea"/>
              </a:rPr>
              <a:t>瀑布图 </a:t>
            </a:r>
            <a:endParaRPr lang="en-US" altLang="zh-CN" sz="2000" b="1" dirty="0">
              <a:solidFill>
                <a:srgbClr val="BCE8F2"/>
              </a:solidFill>
              <a:latin typeface="+mn-ea"/>
            </a:endParaRPr>
          </a:p>
          <a:p>
            <a:pPr algn="ctr"/>
            <a:r>
              <a:rPr lang="zh-CN" altLang="en-US" sz="2000" b="1" dirty="0" smtClean="0">
                <a:solidFill>
                  <a:srgbClr val="BCE8F2"/>
                </a:solidFill>
                <a:latin typeface="+mn-ea"/>
                <a:ea typeface="+mn-ea"/>
              </a:rPr>
              <a:t> </a:t>
            </a:r>
            <a:endParaRPr lang="en-US" altLang="zh-CN" sz="2000" b="1" dirty="0">
              <a:solidFill>
                <a:srgbClr val="BCE8F2"/>
              </a:solidFill>
              <a:latin typeface="+mn-ea"/>
              <a:ea typeface="+mn-ea"/>
            </a:endParaRPr>
          </a:p>
        </p:txBody>
      </p:sp>
      <p:sp>
        <p:nvSpPr>
          <p:cNvPr id="20" name="TextBox 146"/>
          <p:cNvSpPr txBox="1">
            <a:spLocks noChangeArrowheads="1"/>
          </p:cNvSpPr>
          <p:nvPr/>
        </p:nvSpPr>
        <p:spPr bwMode="auto">
          <a:xfrm>
            <a:off x="6052996" y="5788804"/>
            <a:ext cx="55356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2000" b="1" dirty="0" smtClean="0">
                <a:solidFill>
                  <a:srgbClr val="BCE8F2"/>
                </a:solidFill>
                <a:latin typeface="+mn-ea"/>
                <a:ea typeface="+mn-ea"/>
              </a:rPr>
              <a:t>1367</a:t>
            </a:r>
            <a:r>
              <a:rPr lang="zh-CN" altLang="en-US" sz="2000" b="1" dirty="0" smtClean="0">
                <a:solidFill>
                  <a:srgbClr val="BCE8F2"/>
                </a:solidFill>
                <a:latin typeface="+mn-ea"/>
                <a:ea typeface="+mn-ea"/>
              </a:rPr>
              <a:t>号员工</a:t>
            </a:r>
            <a:r>
              <a:rPr lang="en-US" altLang="zh-CN" sz="2000" b="1" dirty="0" smtClean="0">
                <a:solidFill>
                  <a:srgbClr val="BCE8F2"/>
                </a:solidFill>
                <a:latin typeface="+mn-ea"/>
                <a:ea typeface="+mn-ea"/>
              </a:rPr>
              <a:t>11</a:t>
            </a:r>
            <a:r>
              <a:rPr lang="zh-CN" altLang="en-US" sz="2000" b="1" dirty="0" smtClean="0">
                <a:solidFill>
                  <a:srgbClr val="BCE8F2"/>
                </a:solidFill>
                <a:latin typeface="+mn-ea"/>
                <a:ea typeface="+mn-ea"/>
              </a:rPr>
              <a:t>日流量正负柱形图</a:t>
            </a:r>
            <a:endParaRPr lang="en-US" altLang="zh-CN" sz="2000" b="1" dirty="0">
              <a:solidFill>
                <a:srgbClr val="BCE8F2"/>
              </a:solidFill>
              <a:latin typeface="+mn-ea"/>
              <a:ea typeface="+mn-ea"/>
            </a:endParaRPr>
          </a:p>
        </p:txBody>
      </p:sp>
      <p:sp>
        <p:nvSpPr>
          <p:cNvPr id="24" name="TextBox 146"/>
          <p:cNvSpPr txBox="1">
            <a:spLocks noChangeArrowheads="1"/>
          </p:cNvSpPr>
          <p:nvPr/>
        </p:nvSpPr>
        <p:spPr bwMode="auto">
          <a:xfrm>
            <a:off x="8688288" y="1135853"/>
            <a:ext cx="7776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en-US" altLang="zh-CN" sz="1400" b="1" dirty="0" smtClean="0">
                <a:solidFill>
                  <a:schemeClr val="accent3"/>
                </a:solidFill>
                <a:latin typeface="+mn-ea"/>
                <a:ea typeface="+mn-ea"/>
              </a:rPr>
              <a:t>1376</a:t>
            </a:r>
            <a:r>
              <a:rPr lang="zh-CN" altLang="en-US" sz="1400" b="1" dirty="0" smtClean="0">
                <a:solidFill>
                  <a:schemeClr val="accent3"/>
                </a:solidFill>
                <a:latin typeface="+mn-ea"/>
                <a:ea typeface="+mn-ea"/>
              </a:rPr>
              <a:t>号</a:t>
            </a:r>
            <a:endParaRPr lang="en-US" altLang="zh-CN" sz="1400" b="1" dirty="0" smtClean="0">
              <a:solidFill>
                <a:schemeClr val="accent3"/>
              </a:solidFill>
              <a:latin typeface="+mn-ea"/>
              <a:ea typeface="+mn-ea"/>
            </a:endParaRPr>
          </a:p>
          <a:p>
            <a:pPr algn="ctr"/>
            <a:r>
              <a:rPr lang="zh-CN" altLang="en-US" sz="1400" b="1" dirty="0" smtClean="0">
                <a:solidFill>
                  <a:schemeClr val="accent3"/>
                </a:solidFill>
                <a:latin typeface="+mn-ea"/>
                <a:ea typeface="+mn-ea"/>
              </a:rPr>
              <a:t>员工</a:t>
            </a:r>
            <a:endParaRPr lang="en-US" altLang="zh-CN" sz="1400" b="1" dirty="0">
              <a:solidFill>
                <a:schemeClr val="accent3"/>
              </a:solidFill>
              <a:latin typeface="+mn-ea"/>
              <a:ea typeface="+mn-ea"/>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491" y="2739100"/>
            <a:ext cx="5198503" cy="2675622"/>
          </a:xfrm>
          <a:prstGeom prst="rect">
            <a:avLst/>
          </a:prstGeom>
        </p:spPr>
      </p:pic>
      <p:sp>
        <p:nvSpPr>
          <p:cNvPr id="21" name="右箭头 20"/>
          <p:cNvSpPr/>
          <p:nvPr/>
        </p:nvSpPr>
        <p:spPr>
          <a:xfrm>
            <a:off x="4943872" y="4509120"/>
            <a:ext cx="1008112" cy="504056"/>
          </a:xfrm>
          <a:prstGeom prst="rightArrow">
            <a:avLst/>
          </a:prstGeom>
          <a:no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1271464" y="980729"/>
            <a:ext cx="2520280"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1714640" y="1084237"/>
            <a:ext cx="2077104" cy="584775"/>
          </a:xfrm>
          <a:prstGeom prst="rect">
            <a:avLst/>
          </a:prstGeom>
        </p:spPr>
        <p:txBody>
          <a:bodyPr wrap="square">
            <a:spAutoFit/>
          </a:bodyPr>
          <a:lstStyle/>
          <a:p>
            <a:pPr algn="ctr"/>
            <a:r>
              <a:rPr lang="zh-CN" altLang="en-US" sz="3200" b="1" dirty="0" smtClean="0">
                <a:solidFill>
                  <a:srgbClr val="FFFFFF"/>
                </a:solidFill>
                <a:latin typeface="宋体" panose="02010600030101010101" pitchFamily="2" charset="-122"/>
              </a:rPr>
              <a:t>同时辞职</a:t>
            </a:r>
            <a:endParaRPr lang="zh-CN" altLang="en-US" sz="3200" b="1" dirty="0">
              <a:solidFill>
                <a:srgbClr val="FFFFFF"/>
              </a:solidFill>
              <a:latin typeface="宋体" panose="02010600030101010101" pitchFamily="2" charset="-122"/>
            </a:endParaRPr>
          </a:p>
        </p:txBody>
      </p:sp>
      <p:grpSp>
        <p:nvGrpSpPr>
          <p:cNvPr id="25" name="Group 3"/>
          <p:cNvGrpSpPr>
            <a:grpSpLocks noChangeAspect="1"/>
          </p:cNvGrpSpPr>
          <p:nvPr/>
        </p:nvGrpSpPr>
        <p:grpSpPr bwMode="auto">
          <a:xfrm>
            <a:off x="335360" y="836712"/>
            <a:ext cx="1076523" cy="1043168"/>
            <a:chOff x="0" y="0"/>
            <a:chExt cx="3060000" cy="3060000"/>
          </a:xfrm>
        </p:grpSpPr>
        <p:sp>
          <p:nvSpPr>
            <p:cNvPr id="26"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27"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28" name="TextBox 146"/>
          <p:cNvSpPr txBox="1">
            <a:spLocks noChangeArrowheads="1"/>
          </p:cNvSpPr>
          <p:nvPr/>
        </p:nvSpPr>
        <p:spPr bwMode="auto">
          <a:xfrm>
            <a:off x="335360" y="1135033"/>
            <a:ext cx="1062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异常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事件</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29" name="Group 20"/>
          <p:cNvGrpSpPr/>
          <p:nvPr/>
        </p:nvGrpSpPr>
        <p:grpSpPr bwMode="auto">
          <a:xfrm>
            <a:off x="1399419" y="1147499"/>
            <a:ext cx="448109" cy="461665"/>
            <a:chOff x="0" y="-18870"/>
            <a:chExt cx="747186" cy="774704"/>
          </a:xfrm>
        </p:grpSpPr>
        <p:grpSp>
          <p:nvGrpSpPr>
            <p:cNvPr id="37" name="Group 21"/>
            <p:cNvGrpSpPr>
              <a:grpSpLocks noChangeAspect="1"/>
            </p:cNvGrpSpPr>
            <p:nvPr/>
          </p:nvGrpSpPr>
          <p:grpSpPr bwMode="auto">
            <a:xfrm>
              <a:off x="3136" y="0"/>
              <a:ext cx="740914" cy="740914"/>
              <a:chOff x="0" y="0"/>
              <a:chExt cx="823237" cy="823237"/>
            </a:xfrm>
          </p:grpSpPr>
          <p:sp>
            <p:nvSpPr>
              <p:cNvPr id="39"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42"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38"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5</a:t>
              </a:r>
              <a:endParaRPr lang="zh-CN" altLang="en-US" sz="2400" b="1" dirty="0">
                <a:solidFill>
                  <a:srgbClr val="BCE8F2"/>
                </a:solidFill>
                <a:latin typeface="方正兰亭黑_GBK" pitchFamily="2" charset="-122"/>
                <a:ea typeface="方正兰亭黑_GBK"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p14:dur="0" advTm="13125"/>
    </mc:Choice>
    <mc:Fallback xmlns="">
      <p:transition advTm="13125"/>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3</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：找出异常事件，并分析可能存在的关联</a:t>
            </a:r>
          </a:p>
        </p:txBody>
      </p:sp>
      <p:sp>
        <p:nvSpPr>
          <p:cNvPr id="22" name="圆角矩形 21"/>
          <p:cNvSpPr/>
          <p:nvPr/>
        </p:nvSpPr>
        <p:spPr>
          <a:xfrm>
            <a:off x="1271464" y="980729"/>
            <a:ext cx="2520280" cy="819185"/>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1714640" y="1084237"/>
            <a:ext cx="2077104" cy="584775"/>
          </a:xfrm>
          <a:prstGeom prst="rect">
            <a:avLst/>
          </a:prstGeom>
        </p:spPr>
        <p:txBody>
          <a:bodyPr wrap="square">
            <a:spAutoFit/>
          </a:bodyPr>
          <a:lstStyle/>
          <a:p>
            <a:pPr algn="ctr"/>
            <a:r>
              <a:rPr lang="zh-CN" altLang="en-US" sz="3200" b="1" dirty="0" smtClean="0">
                <a:solidFill>
                  <a:srgbClr val="FFFFFF"/>
                </a:solidFill>
                <a:latin typeface="宋体" panose="02010600030101010101" pitchFamily="2" charset="-122"/>
              </a:rPr>
              <a:t>流量异常</a:t>
            </a:r>
            <a:endParaRPr lang="zh-CN" altLang="en-US" sz="3200" b="1" dirty="0">
              <a:solidFill>
                <a:srgbClr val="FFFFFF"/>
              </a:solidFill>
              <a:latin typeface="宋体" panose="02010600030101010101" pitchFamily="2" charset="-122"/>
            </a:endParaRPr>
          </a:p>
        </p:txBody>
      </p:sp>
      <p:grpSp>
        <p:nvGrpSpPr>
          <p:cNvPr id="25" name="Group 3"/>
          <p:cNvGrpSpPr>
            <a:grpSpLocks noChangeAspect="1"/>
          </p:cNvGrpSpPr>
          <p:nvPr/>
        </p:nvGrpSpPr>
        <p:grpSpPr bwMode="auto">
          <a:xfrm>
            <a:off x="335360" y="836712"/>
            <a:ext cx="1076523" cy="1043168"/>
            <a:chOff x="0" y="0"/>
            <a:chExt cx="3060000" cy="3060000"/>
          </a:xfrm>
        </p:grpSpPr>
        <p:sp>
          <p:nvSpPr>
            <p:cNvPr id="26"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27"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sp>
        <p:nvSpPr>
          <p:cNvPr id="28" name="TextBox 146"/>
          <p:cNvSpPr txBox="1">
            <a:spLocks noChangeArrowheads="1"/>
          </p:cNvSpPr>
          <p:nvPr/>
        </p:nvSpPr>
        <p:spPr bwMode="auto">
          <a:xfrm>
            <a:off x="335360" y="1135033"/>
            <a:ext cx="1062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solidFill>
                  <a:srgbClr val="BCE8F2"/>
                </a:solidFill>
                <a:latin typeface="微软雅黑" panose="020B0503020204020204" pitchFamily="34" charset="-122"/>
                <a:ea typeface="微软雅黑" panose="020B0503020204020204" pitchFamily="34" charset="-122"/>
              </a:rPr>
              <a:t>异常</a:t>
            </a:r>
            <a:endParaRPr lang="en-US" altLang="zh-CN" sz="14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1400" b="1" dirty="0" smtClean="0">
                <a:solidFill>
                  <a:srgbClr val="BCE8F2"/>
                </a:solidFill>
                <a:latin typeface="微软雅黑" panose="020B0503020204020204" pitchFamily="34" charset="-122"/>
                <a:ea typeface="微软雅黑" panose="020B0503020204020204" pitchFamily="34" charset="-122"/>
              </a:rPr>
              <a:t>事件</a:t>
            </a:r>
            <a:endParaRPr lang="en-US" altLang="zh-CN" sz="1400" b="1" dirty="0">
              <a:solidFill>
                <a:srgbClr val="BCE8F2"/>
              </a:solidFill>
              <a:latin typeface="微软雅黑" panose="020B0503020204020204" pitchFamily="34" charset="-122"/>
              <a:ea typeface="微软雅黑" panose="020B0503020204020204" pitchFamily="34" charset="-122"/>
            </a:endParaRPr>
          </a:p>
        </p:txBody>
      </p:sp>
      <p:grpSp>
        <p:nvGrpSpPr>
          <p:cNvPr id="29" name="Group 20"/>
          <p:cNvGrpSpPr/>
          <p:nvPr/>
        </p:nvGrpSpPr>
        <p:grpSpPr bwMode="auto">
          <a:xfrm>
            <a:off x="1399419" y="1147499"/>
            <a:ext cx="448109" cy="461665"/>
            <a:chOff x="0" y="-18870"/>
            <a:chExt cx="747186" cy="774704"/>
          </a:xfrm>
        </p:grpSpPr>
        <p:grpSp>
          <p:nvGrpSpPr>
            <p:cNvPr id="37" name="Group 21"/>
            <p:cNvGrpSpPr>
              <a:grpSpLocks noChangeAspect="1"/>
            </p:cNvGrpSpPr>
            <p:nvPr/>
          </p:nvGrpSpPr>
          <p:grpSpPr bwMode="auto">
            <a:xfrm>
              <a:off x="3136" y="0"/>
              <a:ext cx="740914" cy="740914"/>
              <a:chOff x="0" y="0"/>
              <a:chExt cx="823237" cy="823237"/>
            </a:xfrm>
          </p:grpSpPr>
          <p:sp>
            <p:nvSpPr>
              <p:cNvPr id="39"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42"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38"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BCE8F2"/>
                  </a:solidFill>
                  <a:latin typeface="方正兰亭黑_GBK" pitchFamily="2" charset="-122"/>
                  <a:ea typeface="方正兰亭黑_GBK" pitchFamily="2" charset="-122"/>
                </a:rPr>
                <a:t>6</a:t>
              </a:r>
              <a:endParaRPr lang="zh-CN" altLang="en-US" sz="2400" b="1" dirty="0">
                <a:solidFill>
                  <a:srgbClr val="BCE8F2"/>
                </a:solidFill>
                <a:latin typeface="方正兰亭黑_GBK" pitchFamily="2" charset="-122"/>
                <a:ea typeface="方正兰亭黑_GBK" pitchFamily="2" charset="-122"/>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9" y="1984980"/>
            <a:ext cx="10317868" cy="4096800"/>
          </a:xfrm>
          <a:prstGeom prst="rect">
            <a:avLst/>
          </a:prstGeom>
        </p:spPr>
      </p:pic>
      <p:sp>
        <p:nvSpPr>
          <p:cNvPr id="15" name="TextBox 146"/>
          <p:cNvSpPr txBox="1">
            <a:spLocks noChangeArrowheads="1"/>
          </p:cNvSpPr>
          <p:nvPr/>
        </p:nvSpPr>
        <p:spPr bwMode="auto">
          <a:xfrm>
            <a:off x="1066800" y="6197242"/>
            <a:ext cx="103178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000" b="1" dirty="0" smtClean="0">
                <a:solidFill>
                  <a:srgbClr val="BCE8F2"/>
                </a:solidFill>
                <a:latin typeface="+mn-ea"/>
                <a:ea typeface="+mn-ea"/>
              </a:rPr>
              <a:t>平行坐标图（流量异常）</a:t>
            </a:r>
            <a:endParaRPr lang="en-US" altLang="zh-CN" sz="2000" b="1" dirty="0">
              <a:solidFill>
                <a:srgbClr val="BCE8F2"/>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p14:dur="0" advTm="6422"/>
    </mc:Choice>
    <mc:Fallback xmlns="">
      <p:transition advTm="6422"/>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p:cNvSpPr txBox="1">
            <a:spLocks noChangeArrowheads="1"/>
          </p:cNvSpPr>
          <p:nvPr/>
        </p:nvSpPr>
        <p:spPr bwMode="auto">
          <a:xfrm>
            <a:off x="0" y="58587"/>
            <a:ext cx="12191999" cy="660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smtClean="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总结</a:t>
            </a:r>
            <a:endPar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endParaRPr>
          </a:p>
        </p:txBody>
      </p:sp>
      <p:grpSp>
        <p:nvGrpSpPr>
          <p:cNvPr id="30" name="Group 3"/>
          <p:cNvGrpSpPr/>
          <p:nvPr/>
        </p:nvGrpSpPr>
        <p:grpSpPr bwMode="auto">
          <a:xfrm>
            <a:off x="3143672" y="1052736"/>
            <a:ext cx="1600405" cy="1528062"/>
            <a:chOff x="0" y="0"/>
            <a:chExt cx="1036800" cy="1036800"/>
          </a:xfrm>
          <a:effectLst>
            <a:glow rad="88900">
              <a:schemeClr val="accent1">
                <a:satMod val="175000"/>
                <a:alpha val="30000"/>
              </a:schemeClr>
            </a:glow>
          </a:effectLst>
        </p:grpSpPr>
        <p:sp>
          <p:nvSpPr>
            <p:cNvPr id="31" name="空心弧 43"/>
            <p:cNvSpPr>
              <a:spLocks noChangeAspect="1"/>
            </p:cNvSpPr>
            <p:nvPr/>
          </p:nvSpPr>
          <p:spPr bwMode="auto">
            <a:xfrm>
              <a:off x="0" y="0"/>
              <a:ext cx="1036800" cy="1036800"/>
            </a:xfrm>
            <a:custGeom>
              <a:avLst/>
              <a:gdLst>
                <a:gd name="T0" fmla="*/ 1036799 w 1036800"/>
                <a:gd name="T1" fmla="*/ 519147 h 1036800"/>
                <a:gd name="T2" fmla="*/ 1036799 w 1036800"/>
                <a:gd name="T3" fmla="*/ 519147 h 1036800"/>
                <a:gd name="T4" fmla="*/ 518400 w 1036800"/>
                <a:gd name="T5" fmla="*/ 1036800 h 1036800"/>
                <a:gd name="T6" fmla="*/ 0 w 1036800"/>
                <a:gd name="T7" fmla="*/ 518400 h 1036800"/>
                <a:gd name="T8" fmla="*/ 518206 w 1036800"/>
                <a:gd name="T9" fmla="*/ 0 h 1036800"/>
                <a:gd name="T10" fmla="*/ 518304 w 1036800"/>
                <a:gd name="T11" fmla="*/ 261066 h 1036800"/>
                <a:gd name="T12" fmla="*/ 518304 w 1036800"/>
                <a:gd name="T13" fmla="*/ 261066 h 1036800"/>
                <a:gd name="T14" fmla="*/ 261066 w 1036800"/>
                <a:gd name="T15" fmla="*/ 518399 h 1036800"/>
                <a:gd name="T16" fmla="*/ 518400 w 1036800"/>
                <a:gd name="T17" fmla="*/ 775734 h 1036800"/>
                <a:gd name="T18" fmla="*/ 775733 w 1036800"/>
                <a:gd name="T19" fmla="*/ 518770 h 10368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6800"/>
                <a:gd name="T31" fmla="*/ 0 h 1036800"/>
                <a:gd name="T32" fmla="*/ 1036799 w 1036800"/>
                <a:gd name="T33" fmla="*/ 1036800 h 10368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6800" h="1036800">
                  <a:moveTo>
                    <a:pt x="1036799" y="519147"/>
                  </a:moveTo>
                  <a:lnTo>
                    <a:pt x="1036799" y="519147"/>
                  </a:lnTo>
                  <a:cubicBezTo>
                    <a:pt x="1036387" y="805159"/>
                    <a:pt x="804412" y="1036799"/>
                    <a:pt x="518400" y="1036800"/>
                  </a:cubicBezTo>
                  <a:cubicBezTo>
                    <a:pt x="232095" y="1036800"/>
                    <a:pt x="0" y="804704"/>
                    <a:pt x="0" y="518400"/>
                  </a:cubicBezTo>
                  <a:cubicBezTo>
                    <a:pt x="-1" y="232171"/>
                    <a:pt x="231977" y="107"/>
                    <a:pt x="518206" y="0"/>
                  </a:cubicBezTo>
                  <a:lnTo>
                    <a:pt x="518304" y="261066"/>
                  </a:lnTo>
                  <a:cubicBezTo>
                    <a:pt x="376219" y="261119"/>
                    <a:pt x="261066" y="376315"/>
                    <a:pt x="261066" y="518399"/>
                  </a:cubicBezTo>
                  <a:cubicBezTo>
                    <a:pt x="261066" y="660521"/>
                    <a:pt x="376278" y="775734"/>
                    <a:pt x="518400" y="775734"/>
                  </a:cubicBezTo>
                  <a:cubicBezTo>
                    <a:pt x="660376" y="775734"/>
                    <a:pt x="775529" y="660747"/>
                    <a:pt x="775733" y="518770"/>
                  </a:cubicBezTo>
                  <a:lnTo>
                    <a:pt x="1036799" y="519147"/>
                  </a:lnTo>
                  <a:close/>
                </a:path>
              </a:pathLst>
            </a:custGeom>
            <a:solidFill>
              <a:srgbClr val="30B8D8">
                <a:alpha val="79999"/>
              </a:srgbClr>
            </a:solidFill>
            <a:ln w="25400" cmpd="sng">
              <a:noFill/>
              <a:round/>
            </a:ln>
          </p:spPr>
          <p:txBody>
            <a:bodyPr wrap="none" anchor="ctr"/>
            <a:lstStyle/>
            <a:p>
              <a:pPr>
                <a:defRPr/>
              </a:pPr>
              <a:endParaRPr lang="zh-CN" altLang="en-US"/>
            </a:p>
          </p:txBody>
        </p:sp>
        <p:sp>
          <p:nvSpPr>
            <p:cNvPr id="32" name="空心弧 44"/>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1036799 w 1036800"/>
                <a:gd name="T7" fmla="*/ 518400 h 1036800"/>
                <a:gd name="T8" fmla="*/ 777600 w 1036800"/>
                <a:gd name="T9" fmla="*/ 518400 h 1036800"/>
                <a:gd name="T10" fmla="*/ 777600 w 1036800"/>
                <a:gd name="T11" fmla="*/ 518400 h 1036800"/>
                <a:gd name="T12" fmla="*/ 519017 w 1036800"/>
                <a:gd name="T13" fmla="*/ 259200 h 1036800"/>
                <a:gd name="T14" fmla="*/ 0 60000 65536"/>
                <a:gd name="T15" fmla="*/ 0 60000 65536"/>
                <a:gd name="T16" fmla="*/ 0 60000 65536"/>
                <a:gd name="T17" fmla="*/ 0 60000 65536"/>
                <a:gd name="T18" fmla="*/ 0 60000 65536"/>
                <a:gd name="T19" fmla="*/ 0 60000 65536"/>
                <a:gd name="T20" fmla="*/ 0 60000 65536"/>
                <a:gd name="T21" fmla="*/ 519018 w 1036800"/>
                <a:gd name="T22" fmla="*/ 1 h 1036800"/>
                <a:gd name="T23" fmla="*/ 1036800 w 1036800"/>
                <a:gd name="T24" fmla="*/ 518400 h 1036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6800" h="1036800">
                  <a:moveTo>
                    <a:pt x="519636" y="1"/>
                  </a:moveTo>
                  <a:lnTo>
                    <a:pt x="519635" y="1"/>
                  </a:lnTo>
                  <a:cubicBezTo>
                    <a:pt x="805457" y="682"/>
                    <a:pt x="1036800" y="232578"/>
                    <a:pt x="1036800" y="518400"/>
                  </a:cubicBezTo>
                  <a:cubicBezTo>
                    <a:pt x="1036800" y="518400"/>
                    <a:pt x="1036799" y="518400"/>
                    <a:pt x="1036799" y="518400"/>
                  </a:cubicBezTo>
                  <a:lnTo>
                    <a:pt x="777600" y="518400"/>
                  </a:lnTo>
                  <a:cubicBezTo>
                    <a:pt x="777600" y="375488"/>
                    <a:pt x="661927" y="259540"/>
                    <a:pt x="519017" y="259200"/>
                  </a:cubicBezTo>
                  <a:lnTo>
                    <a:pt x="519636" y="1"/>
                  </a:lnTo>
                  <a:close/>
                </a:path>
              </a:pathLst>
            </a:custGeom>
            <a:solidFill>
              <a:srgbClr val="1E8FB2">
                <a:alpha val="79999"/>
              </a:srgbClr>
            </a:solidFill>
            <a:ln w="25400" cmpd="sng">
              <a:noFill/>
              <a:round/>
            </a:ln>
          </p:spPr>
          <p:txBody>
            <a:bodyPr wrap="none" anchor="ctr"/>
            <a:lstStyle/>
            <a:p>
              <a:pPr>
                <a:defRPr/>
              </a:pPr>
              <a:endParaRPr lang="zh-CN" altLang="en-US"/>
            </a:p>
          </p:txBody>
        </p:sp>
        <p:sp>
          <p:nvSpPr>
            <p:cNvPr id="33" name="Rectangle 13"/>
            <p:cNvSpPr>
              <a:spLocks noChangeArrowheads="1"/>
            </p:cNvSpPr>
            <p:nvPr/>
          </p:nvSpPr>
          <p:spPr bwMode="auto">
            <a:xfrm>
              <a:off x="147709" y="299130"/>
              <a:ext cx="741380" cy="4385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zh-CN" altLang="en-US" sz="3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优势</a:t>
              </a:r>
              <a:endParaRPr lang="zh-CN" altLang="en-US" sz="2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1" name="Group 18"/>
          <p:cNvGrpSpPr>
            <a:grpSpLocks noChangeAspect="1"/>
          </p:cNvGrpSpPr>
          <p:nvPr/>
        </p:nvGrpSpPr>
        <p:grpSpPr bwMode="auto">
          <a:xfrm>
            <a:off x="3740598" y="2765716"/>
            <a:ext cx="453657" cy="302439"/>
            <a:chOff x="0" y="0"/>
            <a:chExt cx="576000" cy="385071"/>
          </a:xfrm>
          <a:effectLst>
            <a:glow rad="88900">
              <a:schemeClr val="accent1">
                <a:satMod val="175000"/>
                <a:alpha val="30000"/>
              </a:schemeClr>
            </a:glow>
          </a:effectLst>
        </p:grpSpPr>
        <p:sp>
          <p:nvSpPr>
            <p:cNvPr id="43"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44" name="燕尾形 56"/>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sp>
        <p:nvSpPr>
          <p:cNvPr id="48" name="矩形 42"/>
          <p:cNvSpPr>
            <a:spLocks noChangeArrowheads="1"/>
          </p:cNvSpPr>
          <p:nvPr/>
        </p:nvSpPr>
        <p:spPr bwMode="auto">
          <a:xfrm>
            <a:off x="1271464" y="3250719"/>
            <a:ext cx="5544616" cy="2842577"/>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52" name="TextBox 146"/>
          <p:cNvSpPr txBox="1">
            <a:spLocks noChangeArrowheads="1"/>
          </p:cNvSpPr>
          <p:nvPr/>
        </p:nvSpPr>
        <p:spPr bwMode="auto">
          <a:xfrm>
            <a:off x="1552541" y="3356992"/>
            <a:ext cx="497550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just"/>
            <a:r>
              <a:rPr lang="en-US" altLang="zh-CN" sz="2000" b="1" dirty="0">
                <a:solidFill>
                  <a:srgbClr val="BCE8F2"/>
                </a:solidFill>
                <a:latin typeface="+mn-ea"/>
                <a:ea typeface="+mn-ea"/>
              </a:rPr>
              <a:t> </a:t>
            </a:r>
            <a:r>
              <a:rPr lang="en-US" altLang="zh-CN" sz="2000" b="1" dirty="0" smtClean="0">
                <a:solidFill>
                  <a:srgbClr val="BCE8F2"/>
                </a:solidFill>
                <a:latin typeface="+mn-ea"/>
                <a:ea typeface="+mn-ea"/>
              </a:rPr>
              <a:t>   </a:t>
            </a:r>
            <a:r>
              <a:rPr lang="zh-CN" altLang="en-US" sz="2000" b="1" dirty="0" smtClean="0">
                <a:solidFill>
                  <a:srgbClr val="BCE8F2"/>
                </a:solidFill>
                <a:latin typeface="+mn-ea"/>
                <a:ea typeface="+mn-ea"/>
              </a:rPr>
              <a:t>本文</a:t>
            </a:r>
            <a:r>
              <a:rPr lang="zh-CN" altLang="en-US" sz="2000" b="1" dirty="0">
                <a:solidFill>
                  <a:srgbClr val="BCE8F2"/>
                </a:solidFill>
                <a:latin typeface="+mn-ea"/>
                <a:ea typeface="+mn-ea"/>
              </a:rPr>
              <a:t>针对挑战赛题目一的内容，设计了全面、直观的可视分析系统</a:t>
            </a:r>
            <a:r>
              <a:rPr lang="en-US" altLang="zh-CN" sz="2000" b="1" dirty="0" err="1">
                <a:solidFill>
                  <a:srgbClr val="BCE8F2"/>
                </a:solidFill>
                <a:latin typeface="+mn-ea"/>
                <a:ea typeface="+mn-ea"/>
              </a:rPr>
              <a:t>TIVis</a:t>
            </a:r>
            <a:r>
              <a:rPr lang="zh-CN" altLang="en-US" sz="2000" b="1" dirty="0">
                <a:solidFill>
                  <a:srgbClr val="BCE8F2"/>
                </a:solidFill>
                <a:latin typeface="+mn-ea"/>
                <a:ea typeface="+mn-ea"/>
              </a:rPr>
              <a:t>。通过基础模块和个人信息模块两部分视图的联动分析，我们提取了公司的组织结构，总结了三个部门的正常工作模式。同时找到相互关联的异常事件，</a:t>
            </a:r>
            <a:r>
              <a:rPr lang="en-US" altLang="zh-CN" sz="2000" b="1" dirty="0" err="1">
                <a:solidFill>
                  <a:srgbClr val="BCE8F2"/>
                </a:solidFill>
                <a:latin typeface="+mn-ea"/>
                <a:ea typeface="+mn-ea"/>
              </a:rPr>
              <a:t>TIVis</a:t>
            </a:r>
            <a:r>
              <a:rPr lang="zh-CN" altLang="en-US" sz="2000" b="1" dirty="0">
                <a:solidFill>
                  <a:srgbClr val="BCE8F2"/>
                </a:solidFill>
                <a:latin typeface="+mn-ea"/>
                <a:ea typeface="+mn-ea"/>
              </a:rPr>
              <a:t>能够对公司威胁情报分析提供强有力的帮助，具有一定的实用价值。</a:t>
            </a:r>
            <a:endParaRPr lang="en-US" altLang="zh-CN" sz="2000" b="1" dirty="0">
              <a:solidFill>
                <a:srgbClr val="BCE8F2"/>
              </a:solidFill>
              <a:latin typeface="+mn-ea"/>
              <a:ea typeface="+mn-ea"/>
            </a:endParaRPr>
          </a:p>
        </p:txBody>
      </p:sp>
      <p:grpSp>
        <p:nvGrpSpPr>
          <p:cNvPr id="58" name="Group 3"/>
          <p:cNvGrpSpPr/>
          <p:nvPr/>
        </p:nvGrpSpPr>
        <p:grpSpPr bwMode="auto">
          <a:xfrm>
            <a:off x="8341556" y="1052736"/>
            <a:ext cx="1600405" cy="1528062"/>
            <a:chOff x="0" y="0"/>
            <a:chExt cx="1036800" cy="1036800"/>
          </a:xfrm>
          <a:effectLst>
            <a:glow rad="88900">
              <a:schemeClr val="accent1">
                <a:satMod val="175000"/>
                <a:alpha val="30000"/>
              </a:schemeClr>
            </a:glow>
          </a:effectLst>
        </p:grpSpPr>
        <p:sp>
          <p:nvSpPr>
            <p:cNvPr id="59" name="空心弧 43"/>
            <p:cNvSpPr>
              <a:spLocks noChangeAspect="1"/>
            </p:cNvSpPr>
            <p:nvPr/>
          </p:nvSpPr>
          <p:spPr bwMode="auto">
            <a:xfrm>
              <a:off x="0" y="0"/>
              <a:ext cx="1036800" cy="1036800"/>
            </a:xfrm>
            <a:custGeom>
              <a:avLst/>
              <a:gdLst>
                <a:gd name="T0" fmla="*/ 1036799 w 1036800"/>
                <a:gd name="T1" fmla="*/ 519147 h 1036800"/>
                <a:gd name="T2" fmla="*/ 1036799 w 1036800"/>
                <a:gd name="T3" fmla="*/ 519147 h 1036800"/>
                <a:gd name="T4" fmla="*/ 518400 w 1036800"/>
                <a:gd name="T5" fmla="*/ 1036800 h 1036800"/>
                <a:gd name="T6" fmla="*/ 0 w 1036800"/>
                <a:gd name="T7" fmla="*/ 518400 h 1036800"/>
                <a:gd name="T8" fmla="*/ 518206 w 1036800"/>
                <a:gd name="T9" fmla="*/ 0 h 1036800"/>
                <a:gd name="T10" fmla="*/ 518304 w 1036800"/>
                <a:gd name="T11" fmla="*/ 261066 h 1036800"/>
                <a:gd name="T12" fmla="*/ 518304 w 1036800"/>
                <a:gd name="T13" fmla="*/ 261066 h 1036800"/>
                <a:gd name="T14" fmla="*/ 261066 w 1036800"/>
                <a:gd name="T15" fmla="*/ 518399 h 1036800"/>
                <a:gd name="T16" fmla="*/ 518400 w 1036800"/>
                <a:gd name="T17" fmla="*/ 775734 h 1036800"/>
                <a:gd name="T18" fmla="*/ 775733 w 1036800"/>
                <a:gd name="T19" fmla="*/ 518770 h 10368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6800"/>
                <a:gd name="T31" fmla="*/ 0 h 1036800"/>
                <a:gd name="T32" fmla="*/ 1036799 w 1036800"/>
                <a:gd name="T33" fmla="*/ 1036800 h 10368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6800" h="1036800">
                  <a:moveTo>
                    <a:pt x="1036799" y="519147"/>
                  </a:moveTo>
                  <a:lnTo>
                    <a:pt x="1036799" y="519147"/>
                  </a:lnTo>
                  <a:cubicBezTo>
                    <a:pt x="1036387" y="805159"/>
                    <a:pt x="804412" y="1036799"/>
                    <a:pt x="518400" y="1036800"/>
                  </a:cubicBezTo>
                  <a:cubicBezTo>
                    <a:pt x="232095" y="1036800"/>
                    <a:pt x="0" y="804704"/>
                    <a:pt x="0" y="518400"/>
                  </a:cubicBezTo>
                  <a:cubicBezTo>
                    <a:pt x="-1" y="232171"/>
                    <a:pt x="231977" y="107"/>
                    <a:pt x="518206" y="0"/>
                  </a:cubicBezTo>
                  <a:lnTo>
                    <a:pt x="518304" y="261066"/>
                  </a:lnTo>
                  <a:cubicBezTo>
                    <a:pt x="376219" y="261119"/>
                    <a:pt x="261066" y="376315"/>
                    <a:pt x="261066" y="518399"/>
                  </a:cubicBezTo>
                  <a:cubicBezTo>
                    <a:pt x="261066" y="660521"/>
                    <a:pt x="376278" y="775734"/>
                    <a:pt x="518400" y="775734"/>
                  </a:cubicBezTo>
                  <a:cubicBezTo>
                    <a:pt x="660376" y="775734"/>
                    <a:pt x="775529" y="660747"/>
                    <a:pt x="775733" y="518770"/>
                  </a:cubicBezTo>
                  <a:lnTo>
                    <a:pt x="1036799" y="519147"/>
                  </a:lnTo>
                  <a:close/>
                </a:path>
              </a:pathLst>
            </a:custGeom>
            <a:solidFill>
              <a:srgbClr val="30B8D8">
                <a:alpha val="79999"/>
              </a:srgbClr>
            </a:solidFill>
            <a:ln w="25400" cmpd="sng">
              <a:noFill/>
              <a:round/>
            </a:ln>
          </p:spPr>
          <p:txBody>
            <a:bodyPr wrap="none" anchor="ctr"/>
            <a:lstStyle/>
            <a:p>
              <a:pPr>
                <a:defRPr/>
              </a:pPr>
              <a:endParaRPr lang="zh-CN" altLang="en-US"/>
            </a:p>
          </p:txBody>
        </p:sp>
        <p:sp>
          <p:nvSpPr>
            <p:cNvPr id="60" name="空心弧 44"/>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1036799 w 1036800"/>
                <a:gd name="T7" fmla="*/ 518400 h 1036800"/>
                <a:gd name="T8" fmla="*/ 777600 w 1036800"/>
                <a:gd name="T9" fmla="*/ 518400 h 1036800"/>
                <a:gd name="T10" fmla="*/ 777600 w 1036800"/>
                <a:gd name="T11" fmla="*/ 518400 h 1036800"/>
                <a:gd name="T12" fmla="*/ 519017 w 1036800"/>
                <a:gd name="T13" fmla="*/ 259200 h 1036800"/>
                <a:gd name="T14" fmla="*/ 0 60000 65536"/>
                <a:gd name="T15" fmla="*/ 0 60000 65536"/>
                <a:gd name="T16" fmla="*/ 0 60000 65536"/>
                <a:gd name="T17" fmla="*/ 0 60000 65536"/>
                <a:gd name="T18" fmla="*/ 0 60000 65536"/>
                <a:gd name="T19" fmla="*/ 0 60000 65536"/>
                <a:gd name="T20" fmla="*/ 0 60000 65536"/>
                <a:gd name="T21" fmla="*/ 519018 w 1036800"/>
                <a:gd name="T22" fmla="*/ 1 h 1036800"/>
                <a:gd name="T23" fmla="*/ 1036800 w 1036800"/>
                <a:gd name="T24" fmla="*/ 518400 h 1036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6800" h="1036800">
                  <a:moveTo>
                    <a:pt x="519636" y="1"/>
                  </a:moveTo>
                  <a:lnTo>
                    <a:pt x="519635" y="1"/>
                  </a:lnTo>
                  <a:cubicBezTo>
                    <a:pt x="805457" y="682"/>
                    <a:pt x="1036800" y="232578"/>
                    <a:pt x="1036800" y="518400"/>
                  </a:cubicBezTo>
                  <a:cubicBezTo>
                    <a:pt x="1036800" y="518400"/>
                    <a:pt x="1036799" y="518400"/>
                    <a:pt x="1036799" y="518400"/>
                  </a:cubicBezTo>
                  <a:lnTo>
                    <a:pt x="777600" y="518400"/>
                  </a:lnTo>
                  <a:cubicBezTo>
                    <a:pt x="777600" y="375488"/>
                    <a:pt x="661927" y="259540"/>
                    <a:pt x="519017" y="259200"/>
                  </a:cubicBezTo>
                  <a:lnTo>
                    <a:pt x="519636" y="1"/>
                  </a:lnTo>
                  <a:close/>
                </a:path>
              </a:pathLst>
            </a:custGeom>
            <a:solidFill>
              <a:srgbClr val="1E8FB2">
                <a:alpha val="79999"/>
              </a:srgbClr>
            </a:solidFill>
            <a:ln w="25400" cmpd="sng">
              <a:noFill/>
              <a:round/>
            </a:ln>
          </p:spPr>
          <p:txBody>
            <a:bodyPr wrap="none" anchor="ctr"/>
            <a:lstStyle/>
            <a:p>
              <a:pPr>
                <a:defRPr/>
              </a:pPr>
              <a:endParaRPr lang="zh-CN" altLang="en-US"/>
            </a:p>
          </p:txBody>
        </p:sp>
        <p:sp>
          <p:nvSpPr>
            <p:cNvPr id="61" name="Rectangle 13"/>
            <p:cNvSpPr>
              <a:spLocks noChangeArrowheads="1"/>
            </p:cNvSpPr>
            <p:nvPr/>
          </p:nvSpPr>
          <p:spPr bwMode="auto">
            <a:xfrm>
              <a:off x="152019" y="299130"/>
              <a:ext cx="732758" cy="4385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zh-CN" altLang="en-US" sz="3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不足</a:t>
              </a:r>
              <a:endParaRPr lang="zh-CN" altLang="en-US" sz="3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 name="Group 18"/>
          <p:cNvGrpSpPr>
            <a:grpSpLocks noChangeAspect="1"/>
          </p:cNvGrpSpPr>
          <p:nvPr/>
        </p:nvGrpSpPr>
        <p:grpSpPr bwMode="auto">
          <a:xfrm>
            <a:off x="8938482" y="2765716"/>
            <a:ext cx="453657" cy="302439"/>
            <a:chOff x="0" y="0"/>
            <a:chExt cx="576000" cy="385071"/>
          </a:xfrm>
          <a:effectLst>
            <a:glow rad="88900">
              <a:schemeClr val="accent1">
                <a:satMod val="175000"/>
                <a:alpha val="30000"/>
              </a:schemeClr>
            </a:glow>
          </a:effectLst>
        </p:grpSpPr>
        <p:sp>
          <p:nvSpPr>
            <p:cNvPr id="63"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64" name="燕尾形 56"/>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sp>
        <p:nvSpPr>
          <p:cNvPr id="65" name="矩形 42"/>
          <p:cNvSpPr>
            <a:spLocks noChangeArrowheads="1"/>
          </p:cNvSpPr>
          <p:nvPr/>
        </p:nvSpPr>
        <p:spPr bwMode="auto">
          <a:xfrm>
            <a:off x="7752184" y="3212976"/>
            <a:ext cx="2808312" cy="2736304"/>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66" name="TextBox 146"/>
          <p:cNvSpPr txBox="1">
            <a:spLocks noChangeArrowheads="1"/>
          </p:cNvSpPr>
          <p:nvPr/>
        </p:nvSpPr>
        <p:spPr bwMode="auto">
          <a:xfrm>
            <a:off x="7884792" y="4092167"/>
            <a:ext cx="25139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just"/>
            <a:r>
              <a:rPr lang="zh-CN" altLang="en-US" sz="2000" b="1" dirty="0" smtClean="0">
                <a:solidFill>
                  <a:srgbClr val="BCE8F2"/>
                </a:solidFill>
                <a:latin typeface="+mn-ea"/>
                <a:ea typeface="+mn-ea"/>
              </a:rPr>
              <a:t>    威胁</a:t>
            </a:r>
            <a:r>
              <a:rPr lang="zh-CN" altLang="en-US" sz="2000" b="1" dirty="0">
                <a:solidFill>
                  <a:srgbClr val="BCE8F2"/>
                </a:solidFill>
                <a:latin typeface="+mn-ea"/>
                <a:ea typeface="+mn-ea"/>
              </a:rPr>
              <a:t>情报分析</a:t>
            </a:r>
            <a:r>
              <a:rPr lang="zh-CN" altLang="en-US" sz="2000" b="1" dirty="0" smtClean="0">
                <a:solidFill>
                  <a:srgbClr val="BCE8F2"/>
                </a:solidFill>
                <a:latin typeface="+mn-ea"/>
                <a:ea typeface="+mn-ea"/>
              </a:rPr>
              <a:t>不够全面，</a:t>
            </a:r>
            <a:r>
              <a:rPr lang="zh-CN" altLang="en-US" sz="2000" b="1" dirty="0">
                <a:solidFill>
                  <a:srgbClr val="BCE8F2"/>
                </a:solidFill>
                <a:latin typeface="+mn-ea"/>
                <a:ea typeface="+mn-ea"/>
              </a:rPr>
              <a:t>空间的利用率有待提高。</a:t>
            </a:r>
          </a:p>
        </p:txBody>
      </p:sp>
    </p:spTree>
  </p:cSld>
  <p:clrMapOvr>
    <a:masterClrMapping/>
  </p:clrMapOvr>
  <mc:AlternateContent xmlns:mc="http://schemas.openxmlformats.org/markup-compatibility/2006" xmlns:p14="http://schemas.microsoft.com/office/powerpoint/2010/main">
    <mc:Choice Requires="p14">
      <p:transition p14:dur="0" advTm="25594"/>
    </mc:Choice>
    <mc:Fallback xmlns="">
      <p:transition advTm="25594"/>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图片 1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890" y="4977917"/>
            <a:ext cx="10974225" cy="1880533"/>
          </a:xfrm>
          <a:prstGeom prst="rect">
            <a:avLst/>
          </a:prstGeom>
        </p:spPr>
      </p:pic>
      <p:grpSp>
        <p:nvGrpSpPr>
          <p:cNvPr id="171" name="组合 170"/>
          <p:cNvGrpSpPr/>
          <p:nvPr/>
        </p:nvGrpSpPr>
        <p:grpSpPr>
          <a:xfrm>
            <a:off x="180012" y="364155"/>
            <a:ext cx="11736812" cy="4780776"/>
            <a:chOff x="-717603" y="303795"/>
            <a:chExt cx="9779403" cy="3983462"/>
          </a:xfrm>
        </p:grpSpPr>
        <p:sp>
          <p:nvSpPr>
            <p:cNvPr id="172" name="Freeform 5796"/>
            <p:cNvSpPr/>
            <p:nvPr/>
          </p:nvSpPr>
          <p:spPr bwMode="auto">
            <a:xfrm>
              <a:off x="8195397" y="1683070"/>
              <a:ext cx="59752" cy="62243"/>
            </a:xfrm>
            <a:custGeom>
              <a:avLst/>
              <a:gdLst>
                <a:gd name="T0" fmla="*/ 1 w 24"/>
                <a:gd name="T1" fmla="*/ 0 h 25"/>
                <a:gd name="T2" fmla="*/ 12 w 24"/>
                <a:gd name="T3" fmla="*/ 11 h 25"/>
                <a:gd name="T4" fmla="*/ 24 w 24"/>
                <a:gd name="T5" fmla="*/ 2 h 25"/>
                <a:gd name="T6" fmla="*/ 14 w 24"/>
                <a:gd name="T7" fmla="*/ 13 h 25"/>
                <a:gd name="T8" fmla="*/ 24 w 24"/>
                <a:gd name="T9" fmla="*/ 25 h 25"/>
                <a:gd name="T10" fmla="*/ 12 w 24"/>
                <a:gd name="T11" fmla="*/ 15 h 25"/>
                <a:gd name="T12" fmla="*/ 0 w 24"/>
                <a:gd name="T13" fmla="*/ 25 h 25"/>
                <a:gd name="T14" fmla="*/ 10 w 24"/>
                <a:gd name="T15" fmla="*/ 13 h 25"/>
                <a:gd name="T16" fmla="*/ 1 w 2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 y="0"/>
                  </a:moveTo>
                  <a:lnTo>
                    <a:pt x="12" y="11"/>
                  </a:lnTo>
                  <a:lnTo>
                    <a:pt x="24" y="2"/>
                  </a:lnTo>
                  <a:lnTo>
                    <a:pt x="14" y="13"/>
                  </a:lnTo>
                  <a:lnTo>
                    <a:pt x="24" y="25"/>
                  </a:lnTo>
                  <a:lnTo>
                    <a:pt x="12" y="15"/>
                  </a:lnTo>
                  <a:lnTo>
                    <a:pt x="0" y="25"/>
                  </a:lnTo>
                  <a:lnTo>
                    <a:pt x="10" y="13"/>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73" name="Freeform 5797"/>
            <p:cNvSpPr/>
            <p:nvPr/>
          </p:nvSpPr>
          <p:spPr bwMode="auto">
            <a:xfrm>
              <a:off x="1226828" y="3112137"/>
              <a:ext cx="62241" cy="62243"/>
            </a:xfrm>
            <a:custGeom>
              <a:avLst/>
              <a:gdLst>
                <a:gd name="T0" fmla="*/ 0 w 25"/>
                <a:gd name="T1" fmla="*/ 6 h 25"/>
                <a:gd name="T2" fmla="*/ 11 w 25"/>
                <a:gd name="T3" fmla="*/ 11 h 25"/>
                <a:gd name="T4" fmla="*/ 19 w 25"/>
                <a:gd name="T5" fmla="*/ 0 h 25"/>
                <a:gd name="T6" fmla="*/ 13 w 25"/>
                <a:gd name="T7" fmla="*/ 12 h 25"/>
                <a:gd name="T8" fmla="*/ 25 w 25"/>
                <a:gd name="T9" fmla="*/ 19 h 25"/>
                <a:gd name="T10" fmla="*/ 12 w 25"/>
                <a:gd name="T11" fmla="*/ 14 h 25"/>
                <a:gd name="T12" fmla="*/ 6 w 25"/>
                <a:gd name="T13" fmla="*/ 25 h 25"/>
                <a:gd name="T14" fmla="*/ 10 w 25"/>
                <a:gd name="T15" fmla="*/ 13 h 25"/>
                <a:gd name="T16" fmla="*/ 0 w 25"/>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0" y="6"/>
                  </a:moveTo>
                  <a:lnTo>
                    <a:pt x="11" y="11"/>
                  </a:lnTo>
                  <a:lnTo>
                    <a:pt x="19" y="0"/>
                  </a:lnTo>
                  <a:lnTo>
                    <a:pt x="13" y="12"/>
                  </a:lnTo>
                  <a:lnTo>
                    <a:pt x="25" y="19"/>
                  </a:lnTo>
                  <a:lnTo>
                    <a:pt x="12" y="14"/>
                  </a:lnTo>
                  <a:lnTo>
                    <a:pt x="6" y="25"/>
                  </a:lnTo>
                  <a:lnTo>
                    <a:pt x="10" y="13"/>
                  </a:lnTo>
                  <a:lnTo>
                    <a:pt x="0" y="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74" name="Freeform 5798"/>
            <p:cNvSpPr/>
            <p:nvPr/>
          </p:nvSpPr>
          <p:spPr bwMode="auto">
            <a:xfrm>
              <a:off x="2932249" y="1471448"/>
              <a:ext cx="67221" cy="69710"/>
            </a:xfrm>
            <a:custGeom>
              <a:avLst/>
              <a:gdLst>
                <a:gd name="T0" fmla="*/ 25 w 27"/>
                <a:gd name="T1" fmla="*/ 0 h 28"/>
                <a:gd name="T2" fmla="*/ 14 w 27"/>
                <a:gd name="T3" fmla="*/ 12 h 28"/>
                <a:gd name="T4" fmla="*/ 0 w 27"/>
                <a:gd name="T5" fmla="*/ 2 h 28"/>
                <a:gd name="T6" fmla="*/ 12 w 27"/>
                <a:gd name="T7" fmla="*/ 14 h 28"/>
                <a:gd name="T8" fmla="*/ 2 w 27"/>
                <a:gd name="T9" fmla="*/ 28 h 28"/>
                <a:gd name="T10" fmla="*/ 14 w 27"/>
                <a:gd name="T11" fmla="*/ 16 h 28"/>
                <a:gd name="T12" fmla="*/ 27 w 27"/>
                <a:gd name="T13" fmla="*/ 25 h 28"/>
                <a:gd name="T14" fmla="*/ 16 w 27"/>
                <a:gd name="T15" fmla="*/ 14 h 28"/>
                <a:gd name="T16" fmla="*/ 25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5" y="0"/>
                  </a:moveTo>
                  <a:lnTo>
                    <a:pt x="14" y="12"/>
                  </a:lnTo>
                  <a:lnTo>
                    <a:pt x="0" y="2"/>
                  </a:lnTo>
                  <a:lnTo>
                    <a:pt x="12" y="14"/>
                  </a:lnTo>
                  <a:lnTo>
                    <a:pt x="2" y="28"/>
                  </a:lnTo>
                  <a:lnTo>
                    <a:pt x="14" y="16"/>
                  </a:lnTo>
                  <a:lnTo>
                    <a:pt x="27" y="25"/>
                  </a:lnTo>
                  <a:lnTo>
                    <a:pt x="16" y="14"/>
                  </a:lnTo>
                  <a:lnTo>
                    <a:pt x="2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75" name="Freeform 5799"/>
            <p:cNvSpPr/>
            <p:nvPr/>
          </p:nvSpPr>
          <p:spPr bwMode="auto">
            <a:xfrm>
              <a:off x="2932249" y="1471448"/>
              <a:ext cx="67221" cy="69710"/>
            </a:xfrm>
            <a:custGeom>
              <a:avLst/>
              <a:gdLst>
                <a:gd name="T0" fmla="*/ 25 w 27"/>
                <a:gd name="T1" fmla="*/ 0 h 28"/>
                <a:gd name="T2" fmla="*/ 14 w 27"/>
                <a:gd name="T3" fmla="*/ 12 h 28"/>
                <a:gd name="T4" fmla="*/ 0 w 27"/>
                <a:gd name="T5" fmla="*/ 2 h 28"/>
                <a:gd name="T6" fmla="*/ 12 w 27"/>
                <a:gd name="T7" fmla="*/ 14 h 28"/>
                <a:gd name="T8" fmla="*/ 2 w 27"/>
                <a:gd name="T9" fmla="*/ 28 h 28"/>
                <a:gd name="T10" fmla="*/ 14 w 27"/>
                <a:gd name="T11" fmla="*/ 16 h 28"/>
                <a:gd name="T12" fmla="*/ 27 w 27"/>
                <a:gd name="T13" fmla="*/ 25 h 28"/>
                <a:gd name="T14" fmla="*/ 16 w 27"/>
                <a:gd name="T15" fmla="*/ 14 h 28"/>
                <a:gd name="T16" fmla="*/ 25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5" y="0"/>
                  </a:moveTo>
                  <a:lnTo>
                    <a:pt x="14" y="12"/>
                  </a:lnTo>
                  <a:lnTo>
                    <a:pt x="0" y="2"/>
                  </a:lnTo>
                  <a:lnTo>
                    <a:pt x="12" y="14"/>
                  </a:lnTo>
                  <a:lnTo>
                    <a:pt x="2" y="28"/>
                  </a:lnTo>
                  <a:lnTo>
                    <a:pt x="14" y="16"/>
                  </a:lnTo>
                  <a:lnTo>
                    <a:pt x="27" y="25"/>
                  </a:lnTo>
                  <a:lnTo>
                    <a:pt x="16" y="14"/>
                  </a:lnTo>
                  <a:lnTo>
                    <a:pt x="25"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76" name="Freeform 5800"/>
            <p:cNvSpPr/>
            <p:nvPr/>
          </p:nvSpPr>
          <p:spPr bwMode="auto">
            <a:xfrm>
              <a:off x="577026" y="2151126"/>
              <a:ext cx="109545" cy="104566"/>
            </a:xfrm>
            <a:custGeom>
              <a:avLst/>
              <a:gdLst>
                <a:gd name="T0" fmla="*/ 0 w 44"/>
                <a:gd name="T1" fmla="*/ 16 h 42"/>
                <a:gd name="T2" fmla="*/ 20 w 44"/>
                <a:gd name="T3" fmla="*/ 19 h 42"/>
                <a:gd name="T4" fmla="*/ 27 w 44"/>
                <a:gd name="T5" fmla="*/ 0 h 42"/>
                <a:gd name="T6" fmla="*/ 24 w 44"/>
                <a:gd name="T7" fmla="*/ 20 h 42"/>
                <a:gd name="T8" fmla="*/ 44 w 44"/>
                <a:gd name="T9" fmla="*/ 26 h 42"/>
                <a:gd name="T10" fmla="*/ 24 w 44"/>
                <a:gd name="T11" fmla="*/ 23 h 42"/>
                <a:gd name="T12" fmla="*/ 17 w 44"/>
                <a:gd name="T13" fmla="*/ 42 h 42"/>
                <a:gd name="T14" fmla="*/ 20 w 44"/>
                <a:gd name="T15" fmla="*/ 22 h 42"/>
                <a:gd name="T16" fmla="*/ 0 w 44"/>
                <a:gd name="T17"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0" y="16"/>
                  </a:moveTo>
                  <a:lnTo>
                    <a:pt x="20" y="19"/>
                  </a:lnTo>
                  <a:lnTo>
                    <a:pt x="27" y="0"/>
                  </a:lnTo>
                  <a:lnTo>
                    <a:pt x="24" y="20"/>
                  </a:lnTo>
                  <a:lnTo>
                    <a:pt x="44" y="26"/>
                  </a:lnTo>
                  <a:lnTo>
                    <a:pt x="24" y="23"/>
                  </a:lnTo>
                  <a:lnTo>
                    <a:pt x="17" y="42"/>
                  </a:lnTo>
                  <a:lnTo>
                    <a:pt x="20" y="22"/>
                  </a:lnTo>
                  <a:lnTo>
                    <a:pt x="0" y="1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77" name="Freeform 5801"/>
            <p:cNvSpPr/>
            <p:nvPr/>
          </p:nvSpPr>
          <p:spPr bwMode="auto">
            <a:xfrm>
              <a:off x="1025163" y="1895935"/>
              <a:ext cx="44814" cy="47306"/>
            </a:xfrm>
            <a:custGeom>
              <a:avLst/>
              <a:gdLst>
                <a:gd name="T0" fmla="*/ 0 w 18"/>
                <a:gd name="T1" fmla="*/ 9 h 19"/>
                <a:gd name="T2" fmla="*/ 9 w 18"/>
                <a:gd name="T3" fmla="*/ 9 h 19"/>
                <a:gd name="T4" fmla="*/ 11 w 18"/>
                <a:gd name="T5" fmla="*/ 0 h 19"/>
                <a:gd name="T6" fmla="*/ 10 w 18"/>
                <a:gd name="T7" fmla="*/ 9 h 19"/>
                <a:gd name="T8" fmla="*/ 18 w 18"/>
                <a:gd name="T9" fmla="*/ 11 h 19"/>
                <a:gd name="T10" fmla="*/ 10 w 18"/>
                <a:gd name="T11" fmla="*/ 11 h 19"/>
                <a:gd name="T12" fmla="*/ 7 w 18"/>
                <a:gd name="T13" fmla="*/ 19 h 19"/>
                <a:gd name="T14" fmla="*/ 9 w 18"/>
                <a:gd name="T15" fmla="*/ 11 h 19"/>
                <a:gd name="T16" fmla="*/ 0 w 18"/>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0" y="9"/>
                  </a:moveTo>
                  <a:lnTo>
                    <a:pt x="9" y="9"/>
                  </a:lnTo>
                  <a:lnTo>
                    <a:pt x="11" y="0"/>
                  </a:lnTo>
                  <a:lnTo>
                    <a:pt x="10" y="9"/>
                  </a:lnTo>
                  <a:lnTo>
                    <a:pt x="18" y="11"/>
                  </a:lnTo>
                  <a:lnTo>
                    <a:pt x="10" y="11"/>
                  </a:lnTo>
                  <a:lnTo>
                    <a:pt x="7" y="19"/>
                  </a:lnTo>
                  <a:lnTo>
                    <a:pt x="9" y="11"/>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78" name="Freeform 5802"/>
            <p:cNvSpPr/>
            <p:nvPr/>
          </p:nvSpPr>
          <p:spPr bwMode="auto">
            <a:xfrm>
              <a:off x="338019" y="971025"/>
              <a:ext cx="47303" cy="47306"/>
            </a:xfrm>
            <a:custGeom>
              <a:avLst/>
              <a:gdLst>
                <a:gd name="T0" fmla="*/ 12 w 19"/>
                <a:gd name="T1" fmla="*/ 0 h 19"/>
                <a:gd name="T2" fmla="*/ 10 w 19"/>
                <a:gd name="T3" fmla="*/ 8 h 19"/>
                <a:gd name="T4" fmla="*/ 0 w 19"/>
                <a:gd name="T5" fmla="*/ 8 h 19"/>
                <a:gd name="T6" fmla="*/ 9 w 19"/>
                <a:gd name="T7" fmla="*/ 10 h 19"/>
                <a:gd name="T8" fmla="*/ 9 w 19"/>
                <a:gd name="T9" fmla="*/ 19 h 19"/>
                <a:gd name="T10" fmla="*/ 11 w 19"/>
                <a:gd name="T11" fmla="*/ 10 h 19"/>
                <a:gd name="T12" fmla="*/ 19 w 19"/>
                <a:gd name="T13" fmla="*/ 10 h 19"/>
                <a:gd name="T14" fmla="*/ 11 w 19"/>
                <a:gd name="T15" fmla="*/ 9 h 19"/>
                <a:gd name="T16" fmla="*/ 12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2" y="0"/>
                  </a:moveTo>
                  <a:lnTo>
                    <a:pt x="10" y="8"/>
                  </a:lnTo>
                  <a:lnTo>
                    <a:pt x="0" y="8"/>
                  </a:lnTo>
                  <a:lnTo>
                    <a:pt x="9" y="10"/>
                  </a:lnTo>
                  <a:lnTo>
                    <a:pt x="9" y="19"/>
                  </a:lnTo>
                  <a:lnTo>
                    <a:pt x="11" y="10"/>
                  </a:lnTo>
                  <a:lnTo>
                    <a:pt x="19" y="10"/>
                  </a:lnTo>
                  <a:lnTo>
                    <a:pt x="11" y="9"/>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79" name="Freeform 5803"/>
            <p:cNvSpPr/>
            <p:nvPr/>
          </p:nvSpPr>
          <p:spPr bwMode="auto">
            <a:xfrm>
              <a:off x="338019" y="971025"/>
              <a:ext cx="47303" cy="47306"/>
            </a:xfrm>
            <a:custGeom>
              <a:avLst/>
              <a:gdLst>
                <a:gd name="T0" fmla="*/ 12 w 19"/>
                <a:gd name="T1" fmla="*/ 0 h 19"/>
                <a:gd name="T2" fmla="*/ 10 w 19"/>
                <a:gd name="T3" fmla="*/ 8 h 19"/>
                <a:gd name="T4" fmla="*/ 0 w 19"/>
                <a:gd name="T5" fmla="*/ 8 h 19"/>
                <a:gd name="T6" fmla="*/ 9 w 19"/>
                <a:gd name="T7" fmla="*/ 10 h 19"/>
                <a:gd name="T8" fmla="*/ 9 w 19"/>
                <a:gd name="T9" fmla="*/ 19 h 19"/>
                <a:gd name="T10" fmla="*/ 11 w 19"/>
                <a:gd name="T11" fmla="*/ 10 h 19"/>
                <a:gd name="T12" fmla="*/ 19 w 19"/>
                <a:gd name="T13" fmla="*/ 10 h 19"/>
                <a:gd name="T14" fmla="*/ 11 w 19"/>
                <a:gd name="T15" fmla="*/ 9 h 19"/>
                <a:gd name="T16" fmla="*/ 12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2" y="0"/>
                  </a:moveTo>
                  <a:lnTo>
                    <a:pt x="10" y="8"/>
                  </a:lnTo>
                  <a:lnTo>
                    <a:pt x="0" y="8"/>
                  </a:lnTo>
                  <a:lnTo>
                    <a:pt x="9" y="10"/>
                  </a:lnTo>
                  <a:lnTo>
                    <a:pt x="9" y="19"/>
                  </a:lnTo>
                  <a:lnTo>
                    <a:pt x="11" y="10"/>
                  </a:lnTo>
                  <a:lnTo>
                    <a:pt x="19" y="10"/>
                  </a:lnTo>
                  <a:lnTo>
                    <a:pt x="11" y="9"/>
                  </a:lnTo>
                  <a:lnTo>
                    <a:pt x="12"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80" name="Freeform 5804"/>
            <p:cNvSpPr/>
            <p:nvPr/>
          </p:nvSpPr>
          <p:spPr bwMode="auto">
            <a:xfrm>
              <a:off x="3081626" y="3216702"/>
              <a:ext cx="67221" cy="69710"/>
            </a:xfrm>
            <a:custGeom>
              <a:avLst/>
              <a:gdLst>
                <a:gd name="T0" fmla="*/ 13 w 27"/>
                <a:gd name="T1" fmla="*/ 0 h 28"/>
                <a:gd name="T2" fmla="*/ 15 w 27"/>
                <a:gd name="T3" fmla="*/ 13 h 28"/>
                <a:gd name="T4" fmla="*/ 27 w 27"/>
                <a:gd name="T5" fmla="*/ 12 h 28"/>
                <a:gd name="T6" fmla="*/ 15 w 27"/>
                <a:gd name="T7" fmla="*/ 15 h 28"/>
                <a:gd name="T8" fmla="*/ 15 w 27"/>
                <a:gd name="T9" fmla="*/ 28 h 28"/>
                <a:gd name="T10" fmla="*/ 13 w 27"/>
                <a:gd name="T11" fmla="*/ 15 h 28"/>
                <a:gd name="T12" fmla="*/ 0 w 27"/>
                <a:gd name="T13" fmla="*/ 15 h 28"/>
                <a:gd name="T14" fmla="*/ 13 w 27"/>
                <a:gd name="T15" fmla="*/ 13 h 28"/>
                <a:gd name="T16" fmla="*/ 13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13" y="0"/>
                  </a:moveTo>
                  <a:lnTo>
                    <a:pt x="15" y="13"/>
                  </a:lnTo>
                  <a:lnTo>
                    <a:pt x="27" y="12"/>
                  </a:lnTo>
                  <a:lnTo>
                    <a:pt x="15" y="15"/>
                  </a:lnTo>
                  <a:lnTo>
                    <a:pt x="15" y="28"/>
                  </a:lnTo>
                  <a:lnTo>
                    <a:pt x="13" y="15"/>
                  </a:lnTo>
                  <a:lnTo>
                    <a:pt x="0" y="15"/>
                  </a:lnTo>
                  <a:lnTo>
                    <a:pt x="13"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81" name="Freeform 5805"/>
            <p:cNvSpPr/>
            <p:nvPr/>
          </p:nvSpPr>
          <p:spPr bwMode="auto">
            <a:xfrm>
              <a:off x="4846802" y="1568545"/>
              <a:ext cx="69711" cy="72201"/>
            </a:xfrm>
            <a:custGeom>
              <a:avLst/>
              <a:gdLst>
                <a:gd name="T0" fmla="*/ 13 w 28"/>
                <a:gd name="T1" fmla="*/ 0 h 29"/>
                <a:gd name="T2" fmla="*/ 13 w 28"/>
                <a:gd name="T3" fmla="*/ 13 h 29"/>
                <a:gd name="T4" fmla="*/ 0 w 28"/>
                <a:gd name="T5" fmla="*/ 16 h 29"/>
                <a:gd name="T6" fmla="*/ 13 w 28"/>
                <a:gd name="T7" fmla="*/ 15 h 29"/>
                <a:gd name="T8" fmla="*/ 15 w 28"/>
                <a:gd name="T9" fmla="*/ 29 h 29"/>
                <a:gd name="T10" fmla="*/ 15 w 28"/>
                <a:gd name="T11" fmla="*/ 15 h 29"/>
                <a:gd name="T12" fmla="*/ 28 w 28"/>
                <a:gd name="T13" fmla="*/ 13 h 29"/>
                <a:gd name="T14" fmla="*/ 15 w 28"/>
                <a:gd name="T15" fmla="*/ 13 h 29"/>
                <a:gd name="T16" fmla="*/ 13 w 2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9">
                  <a:moveTo>
                    <a:pt x="13" y="0"/>
                  </a:moveTo>
                  <a:lnTo>
                    <a:pt x="13" y="13"/>
                  </a:lnTo>
                  <a:lnTo>
                    <a:pt x="0" y="16"/>
                  </a:lnTo>
                  <a:lnTo>
                    <a:pt x="13" y="15"/>
                  </a:lnTo>
                  <a:lnTo>
                    <a:pt x="15" y="29"/>
                  </a:lnTo>
                  <a:lnTo>
                    <a:pt x="15" y="15"/>
                  </a:lnTo>
                  <a:lnTo>
                    <a:pt x="28" y="13"/>
                  </a:lnTo>
                  <a:lnTo>
                    <a:pt x="15"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82" name="Freeform 5806"/>
            <p:cNvSpPr/>
            <p:nvPr/>
          </p:nvSpPr>
          <p:spPr bwMode="auto">
            <a:xfrm>
              <a:off x="4846802" y="1568545"/>
              <a:ext cx="69711" cy="72201"/>
            </a:xfrm>
            <a:custGeom>
              <a:avLst/>
              <a:gdLst>
                <a:gd name="T0" fmla="*/ 13 w 28"/>
                <a:gd name="T1" fmla="*/ 0 h 29"/>
                <a:gd name="T2" fmla="*/ 13 w 28"/>
                <a:gd name="T3" fmla="*/ 13 h 29"/>
                <a:gd name="T4" fmla="*/ 0 w 28"/>
                <a:gd name="T5" fmla="*/ 16 h 29"/>
                <a:gd name="T6" fmla="*/ 13 w 28"/>
                <a:gd name="T7" fmla="*/ 15 h 29"/>
                <a:gd name="T8" fmla="*/ 15 w 28"/>
                <a:gd name="T9" fmla="*/ 29 h 29"/>
                <a:gd name="T10" fmla="*/ 15 w 28"/>
                <a:gd name="T11" fmla="*/ 15 h 29"/>
                <a:gd name="T12" fmla="*/ 28 w 28"/>
                <a:gd name="T13" fmla="*/ 13 h 29"/>
                <a:gd name="T14" fmla="*/ 15 w 28"/>
                <a:gd name="T15" fmla="*/ 13 h 29"/>
                <a:gd name="T16" fmla="*/ 13 w 2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9">
                  <a:moveTo>
                    <a:pt x="13" y="0"/>
                  </a:moveTo>
                  <a:lnTo>
                    <a:pt x="13" y="13"/>
                  </a:lnTo>
                  <a:lnTo>
                    <a:pt x="0" y="16"/>
                  </a:lnTo>
                  <a:lnTo>
                    <a:pt x="13" y="15"/>
                  </a:lnTo>
                  <a:lnTo>
                    <a:pt x="15" y="29"/>
                  </a:lnTo>
                  <a:lnTo>
                    <a:pt x="15" y="15"/>
                  </a:lnTo>
                  <a:lnTo>
                    <a:pt x="28" y="13"/>
                  </a:lnTo>
                  <a:lnTo>
                    <a:pt x="15" y="13"/>
                  </a:lnTo>
                  <a:lnTo>
                    <a:pt x="13"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83" name="Freeform 5807"/>
            <p:cNvSpPr/>
            <p:nvPr/>
          </p:nvSpPr>
          <p:spPr bwMode="auto">
            <a:xfrm>
              <a:off x="4124800" y="1180158"/>
              <a:ext cx="39835" cy="42326"/>
            </a:xfrm>
            <a:custGeom>
              <a:avLst/>
              <a:gdLst>
                <a:gd name="T0" fmla="*/ 8 w 16"/>
                <a:gd name="T1" fmla="*/ 0 h 17"/>
                <a:gd name="T2" fmla="*/ 9 w 16"/>
                <a:gd name="T3" fmla="*/ 7 h 17"/>
                <a:gd name="T4" fmla="*/ 16 w 16"/>
                <a:gd name="T5" fmla="*/ 7 h 17"/>
                <a:gd name="T6" fmla="*/ 9 w 16"/>
                <a:gd name="T7" fmla="*/ 9 h 17"/>
                <a:gd name="T8" fmla="*/ 9 w 16"/>
                <a:gd name="T9" fmla="*/ 17 h 17"/>
                <a:gd name="T10" fmla="*/ 8 w 16"/>
                <a:gd name="T11" fmla="*/ 9 h 17"/>
                <a:gd name="T12" fmla="*/ 0 w 16"/>
                <a:gd name="T13" fmla="*/ 9 h 17"/>
                <a:gd name="T14" fmla="*/ 8 w 16"/>
                <a:gd name="T15" fmla="*/ 7 h 17"/>
                <a:gd name="T16" fmla="*/ 8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8" y="0"/>
                  </a:moveTo>
                  <a:lnTo>
                    <a:pt x="9" y="7"/>
                  </a:lnTo>
                  <a:lnTo>
                    <a:pt x="16" y="7"/>
                  </a:lnTo>
                  <a:lnTo>
                    <a:pt x="9" y="9"/>
                  </a:lnTo>
                  <a:lnTo>
                    <a:pt x="9" y="17"/>
                  </a:lnTo>
                  <a:lnTo>
                    <a:pt x="8" y="9"/>
                  </a:lnTo>
                  <a:lnTo>
                    <a:pt x="0" y="9"/>
                  </a:lnTo>
                  <a:lnTo>
                    <a:pt x="8" y="7"/>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84" name="Freeform 5808"/>
            <p:cNvSpPr/>
            <p:nvPr/>
          </p:nvSpPr>
          <p:spPr bwMode="auto">
            <a:xfrm>
              <a:off x="8578809" y="1018328"/>
              <a:ext cx="69711" cy="67222"/>
            </a:xfrm>
            <a:custGeom>
              <a:avLst/>
              <a:gdLst>
                <a:gd name="T0" fmla="*/ 12 w 28"/>
                <a:gd name="T1" fmla="*/ 0 h 27"/>
                <a:gd name="T2" fmla="*/ 15 w 28"/>
                <a:gd name="T3" fmla="*/ 12 h 27"/>
                <a:gd name="T4" fmla="*/ 28 w 28"/>
                <a:gd name="T5" fmla="*/ 12 h 27"/>
                <a:gd name="T6" fmla="*/ 15 w 28"/>
                <a:gd name="T7" fmla="*/ 14 h 27"/>
                <a:gd name="T8" fmla="*/ 15 w 28"/>
                <a:gd name="T9" fmla="*/ 27 h 27"/>
                <a:gd name="T10" fmla="*/ 13 w 28"/>
                <a:gd name="T11" fmla="*/ 14 h 27"/>
                <a:gd name="T12" fmla="*/ 0 w 28"/>
                <a:gd name="T13" fmla="*/ 14 h 27"/>
                <a:gd name="T14" fmla="*/ 13 w 28"/>
                <a:gd name="T15" fmla="*/ 12 h 27"/>
                <a:gd name="T16" fmla="*/ 12 w 28"/>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2" y="0"/>
                  </a:moveTo>
                  <a:lnTo>
                    <a:pt x="15" y="12"/>
                  </a:lnTo>
                  <a:lnTo>
                    <a:pt x="28" y="12"/>
                  </a:lnTo>
                  <a:lnTo>
                    <a:pt x="15" y="14"/>
                  </a:lnTo>
                  <a:lnTo>
                    <a:pt x="15" y="27"/>
                  </a:lnTo>
                  <a:lnTo>
                    <a:pt x="13" y="14"/>
                  </a:lnTo>
                  <a:lnTo>
                    <a:pt x="0" y="14"/>
                  </a:lnTo>
                  <a:lnTo>
                    <a:pt x="13" y="12"/>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85" name="Freeform 5809"/>
            <p:cNvSpPr/>
            <p:nvPr/>
          </p:nvSpPr>
          <p:spPr bwMode="auto">
            <a:xfrm>
              <a:off x="5762998" y="1060653"/>
              <a:ext cx="52283" cy="54773"/>
            </a:xfrm>
            <a:custGeom>
              <a:avLst/>
              <a:gdLst>
                <a:gd name="T0" fmla="*/ 0 w 21"/>
                <a:gd name="T1" fmla="*/ 2 h 22"/>
                <a:gd name="T2" fmla="*/ 11 w 21"/>
                <a:gd name="T3" fmla="*/ 9 h 22"/>
                <a:gd name="T4" fmla="*/ 20 w 21"/>
                <a:gd name="T5" fmla="*/ 0 h 22"/>
                <a:gd name="T6" fmla="*/ 13 w 21"/>
                <a:gd name="T7" fmla="*/ 10 h 22"/>
                <a:gd name="T8" fmla="*/ 21 w 21"/>
                <a:gd name="T9" fmla="*/ 20 h 22"/>
                <a:gd name="T10" fmla="*/ 11 w 21"/>
                <a:gd name="T11" fmla="*/ 12 h 22"/>
                <a:gd name="T12" fmla="*/ 2 w 21"/>
                <a:gd name="T13" fmla="*/ 22 h 22"/>
                <a:gd name="T14" fmla="*/ 10 w 21"/>
                <a:gd name="T15" fmla="*/ 10 h 22"/>
                <a:gd name="T16" fmla="*/ 0 w 21"/>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0" y="2"/>
                  </a:moveTo>
                  <a:lnTo>
                    <a:pt x="11" y="9"/>
                  </a:lnTo>
                  <a:lnTo>
                    <a:pt x="20" y="0"/>
                  </a:lnTo>
                  <a:lnTo>
                    <a:pt x="13" y="10"/>
                  </a:lnTo>
                  <a:lnTo>
                    <a:pt x="21" y="20"/>
                  </a:lnTo>
                  <a:lnTo>
                    <a:pt x="11" y="12"/>
                  </a:lnTo>
                  <a:lnTo>
                    <a:pt x="2" y="22"/>
                  </a:lnTo>
                  <a:lnTo>
                    <a:pt x="10" y="10"/>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86" name="Freeform 5810"/>
            <p:cNvSpPr/>
            <p:nvPr/>
          </p:nvSpPr>
          <p:spPr bwMode="auto">
            <a:xfrm>
              <a:off x="8265111" y="2845743"/>
              <a:ext cx="69711" cy="69710"/>
            </a:xfrm>
            <a:custGeom>
              <a:avLst/>
              <a:gdLst>
                <a:gd name="T0" fmla="*/ 13 w 28"/>
                <a:gd name="T1" fmla="*/ 0 h 28"/>
                <a:gd name="T2" fmla="*/ 16 w 28"/>
                <a:gd name="T3" fmla="*/ 13 h 28"/>
                <a:gd name="T4" fmla="*/ 28 w 28"/>
                <a:gd name="T5" fmla="*/ 13 h 28"/>
                <a:gd name="T6" fmla="*/ 16 w 28"/>
                <a:gd name="T7" fmla="*/ 15 h 28"/>
                <a:gd name="T8" fmla="*/ 16 w 28"/>
                <a:gd name="T9" fmla="*/ 28 h 28"/>
                <a:gd name="T10" fmla="*/ 14 w 28"/>
                <a:gd name="T11" fmla="*/ 15 h 28"/>
                <a:gd name="T12" fmla="*/ 0 w 28"/>
                <a:gd name="T13" fmla="*/ 16 h 28"/>
                <a:gd name="T14" fmla="*/ 14 w 28"/>
                <a:gd name="T15" fmla="*/ 13 h 28"/>
                <a:gd name="T16" fmla="*/ 13 w 2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13" y="0"/>
                  </a:moveTo>
                  <a:lnTo>
                    <a:pt x="16" y="13"/>
                  </a:lnTo>
                  <a:lnTo>
                    <a:pt x="28" y="13"/>
                  </a:lnTo>
                  <a:lnTo>
                    <a:pt x="16" y="15"/>
                  </a:lnTo>
                  <a:lnTo>
                    <a:pt x="16" y="28"/>
                  </a:lnTo>
                  <a:lnTo>
                    <a:pt x="14" y="15"/>
                  </a:lnTo>
                  <a:lnTo>
                    <a:pt x="0" y="16"/>
                  </a:lnTo>
                  <a:lnTo>
                    <a:pt x="14"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87" name="Freeform 5811"/>
            <p:cNvSpPr/>
            <p:nvPr/>
          </p:nvSpPr>
          <p:spPr bwMode="auto">
            <a:xfrm>
              <a:off x="3666701" y="2143657"/>
              <a:ext cx="69711" cy="67222"/>
            </a:xfrm>
            <a:custGeom>
              <a:avLst/>
              <a:gdLst>
                <a:gd name="T0" fmla="*/ 12 w 28"/>
                <a:gd name="T1" fmla="*/ 0 h 27"/>
                <a:gd name="T2" fmla="*/ 15 w 28"/>
                <a:gd name="T3" fmla="*/ 13 h 27"/>
                <a:gd name="T4" fmla="*/ 28 w 28"/>
                <a:gd name="T5" fmla="*/ 13 h 27"/>
                <a:gd name="T6" fmla="*/ 15 w 28"/>
                <a:gd name="T7" fmla="*/ 15 h 27"/>
                <a:gd name="T8" fmla="*/ 15 w 28"/>
                <a:gd name="T9" fmla="*/ 27 h 27"/>
                <a:gd name="T10" fmla="*/ 13 w 28"/>
                <a:gd name="T11" fmla="*/ 15 h 27"/>
                <a:gd name="T12" fmla="*/ 0 w 28"/>
                <a:gd name="T13" fmla="*/ 15 h 27"/>
                <a:gd name="T14" fmla="*/ 13 w 28"/>
                <a:gd name="T15" fmla="*/ 13 h 27"/>
                <a:gd name="T16" fmla="*/ 12 w 28"/>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2" y="0"/>
                  </a:moveTo>
                  <a:lnTo>
                    <a:pt x="15" y="13"/>
                  </a:lnTo>
                  <a:lnTo>
                    <a:pt x="28" y="13"/>
                  </a:lnTo>
                  <a:lnTo>
                    <a:pt x="15" y="15"/>
                  </a:lnTo>
                  <a:lnTo>
                    <a:pt x="15" y="27"/>
                  </a:lnTo>
                  <a:lnTo>
                    <a:pt x="13" y="15"/>
                  </a:lnTo>
                  <a:lnTo>
                    <a:pt x="0" y="15"/>
                  </a:lnTo>
                  <a:lnTo>
                    <a:pt x="13" y="13"/>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88" name="Freeform 5813"/>
            <p:cNvSpPr/>
            <p:nvPr/>
          </p:nvSpPr>
          <p:spPr bwMode="auto">
            <a:xfrm>
              <a:off x="4635180" y="3351144"/>
              <a:ext cx="67221" cy="69710"/>
            </a:xfrm>
            <a:custGeom>
              <a:avLst/>
              <a:gdLst>
                <a:gd name="T0" fmla="*/ 13 w 27"/>
                <a:gd name="T1" fmla="*/ 0 h 28"/>
                <a:gd name="T2" fmla="*/ 15 w 27"/>
                <a:gd name="T3" fmla="*/ 13 h 28"/>
                <a:gd name="T4" fmla="*/ 27 w 27"/>
                <a:gd name="T5" fmla="*/ 13 h 28"/>
                <a:gd name="T6" fmla="*/ 15 w 27"/>
                <a:gd name="T7" fmla="*/ 15 h 28"/>
                <a:gd name="T8" fmla="*/ 15 w 27"/>
                <a:gd name="T9" fmla="*/ 28 h 28"/>
                <a:gd name="T10" fmla="*/ 13 w 27"/>
                <a:gd name="T11" fmla="*/ 16 h 28"/>
                <a:gd name="T12" fmla="*/ 0 w 27"/>
                <a:gd name="T13" fmla="*/ 16 h 28"/>
                <a:gd name="T14" fmla="*/ 13 w 27"/>
                <a:gd name="T15" fmla="*/ 14 h 28"/>
                <a:gd name="T16" fmla="*/ 13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13" y="0"/>
                  </a:moveTo>
                  <a:lnTo>
                    <a:pt x="15" y="13"/>
                  </a:lnTo>
                  <a:lnTo>
                    <a:pt x="27" y="13"/>
                  </a:lnTo>
                  <a:lnTo>
                    <a:pt x="15" y="15"/>
                  </a:lnTo>
                  <a:lnTo>
                    <a:pt x="15" y="28"/>
                  </a:lnTo>
                  <a:lnTo>
                    <a:pt x="13" y="16"/>
                  </a:lnTo>
                  <a:lnTo>
                    <a:pt x="0" y="16"/>
                  </a:lnTo>
                  <a:lnTo>
                    <a:pt x="13" y="14"/>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89" name="Freeform 5814"/>
            <p:cNvSpPr/>
            <p:nvPr/>
          </p:nvSpPr>
          <p:spPr bwMode="auto">
            <a:xfrm>
              <a:off x="5352203" y="2756114"/>
              <a:ext cx="87137" cy="84648"/>
            </a:xfrm>
            <a:custGeom>
              <a:avLst/>
              <a:gdLst>
                <a:gd name="T0" fmla="*/ 8 w 35"/>
                <a:gd name="T1" fmla="*/ 0 h 34"/>
                <a:gd name="T2" fmla="*/ 18 w 35"/>
                <a:gd name="T3" fmla="*/ 14 h 34"/>
                <a:gd name="T4" fmla="*/ 35 w 35"/>
                <a:gd name="T5" fmla="*/ 8 h 34"/>
                <a:gd name="T6" fmla="*/ 19 w 35"/>
                <a:gd name="T7" fmla="*/ 18 h 34"/>
                <a:gd name="T8" fmla="*/ 26 w 35"/>
                <a:gd name="T9" fmla="*/ 34 h 34"/>
                <a:gd name="T10" fmla="*/ 17 w 35"/>
                <a:gd name="T11" fmla="*/ 19 h 34"/>
                <a:gd name="T12" fmla="*/ 0 w 35"/>
                <a:gd name="T13" fmla="*/ 26 h 34"/>
                <a:gd name="T14" fmla="*/ 15 w 35"/>
                <a:gd name="T15" fmla="*/ 16 h 34"/>
                <a:gd name="T16" fmla="*/ 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8" y="0"/>
                  </a:moveTo>
                  <a:lnTo>
                    <a:pt x="18" y="14"/>
                  </a:lnTo>
                  <a:lnTo>
                    <a:pt x="35" y="8"/>
                  </a:lnTo>
                  <a:lnTo>
                    <a:pt x="19" y="18"/>
                  </a:lnTo>
                  <a:lnTo>
                    <a:pt x="26" y="34"/>
                  </a:lnTo>
                  <a:lnTo>
                    <a:pt x="17" y="19"/>
                  </a:lnTo>
                  <a:lnTo>
                    <a:pt x="0" y="26"/>
                  </a:lnTo>
                  <a:lnTo>
                    <a:pt x="15" y="16"/>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90" name="Freeform 5815"/>
            <p:cNvSpPr/>
            <p:nvPr/>
          </p:nvSpPr>
          <p:spPr bwMode="auto">
            <a:xfrm>
              <a:off x="7080030" y="1371860"/>
              <a:ext cx="67221" cy="67222"/>
            </a:xfrm>
            <a:custGeom>
              <a:avLst/>
              <a:gdLst>
                <a:gd name="T0" fmla="*/ 15 w 27"/>
                <a:gd name="T1" fmla="*/ 0 h 27"/>
                <a:gd name="T2" fmla="*/ 14 w 27"/>
                <a:gd name="T3" fmla="*/ 13 h 27"/>
                <a:gd name="T4" fmla="*/ 27 w 27"/>
                <a:gd name="T5" fmla="*/ 16 h 27"/>
                <a:gd name="T6" fmla="*/ 14 w 27"/>
                <a:gd name="T7" fmla="*/ 15 h 27"/>
                <a:gd name="T8" fmla="*/ 11 w 27"/>
                <a:gd name="T9" fmla="*/ 27 h 27"/>
                <a:gd name="T10" fmla="*/ 12 w 27"/>
                <a:gd name="T11" fmla="*/ 15 h 27"/>
                <a:gd name="T12" fmla="*/ 0 w 27"/>
                <a:gd name="T13" fmla="*/ 12 h 27"/>
                <a:gd name="T14" fmla="*/ 12 w 27"/>
                <a:gd name="T15" fmla="*/ 13 h 27"/>
                <a:gd name="T16" fmla="*/ 15 w 2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7">
                  <a:moveTo>
                    <a:pt x="15" y="0"/>
                  </a:moveTo>
                  <a:lnTo>
                    <a:pt x="14" y="13"/>
                  </a:lnTo>
                  <a:lnTo>
                    <a:pt x="27" y="16"/>
                  </a:lnTo>
                  <a:lnTo>
                    <a:pt x="14" y="15"/>
                  </a:lnTo>
                  <a:lnTo>
                    <a:pt x="11" y="27"/>
                  </a:lnTo>
                  <a:lnTo>
                    <a:pt x="12" y="15"/>
                  </a:lnTo>
                  <a:lnTo>
                    <a:pt x="0" y="12"/>
                  </a:lnTo>
                  <a:lnTo>
                    <a:pt x="12" y="13"/>
                  </a:lnTo>
                  <a:lnTo>
                    <a:pt x="1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91" name="Freeform 5816"/>
            <p:cNvSpPr/>
            <p:nvPr/>
          </p:nvSpPr>
          <p:spPr bwMode="auto">
            <a:xfrm>
              <a:off x="4707381" y="2429967"/>
              <a:ext cx="67221" cy="67222"/>
            </a:xfrm>
            <a:custGeom>
              <a:avLst/>
              <a:gdLst>
                <a:gd name="T0" fmla="*/ 15 w 27"/>
                <a:gd name="T1" fmla="*/ 0 h 27"/>
                <a:gd name="T2" fmla="*/ 14 w 27"/>
                <a:gd name="T3" fmla="*/ 13 h 27"/>
                <a:gd name="T4" fmla="*/ 27 w 27"/>
                <a:gd name="T5" fmla="*/ 16 h 27"/>
                <a:gd name="T6" fmla="*/ 14 w 27"/>
                <a:gd name="T7" fmla="*/ 15 h 27"/>
                <a:gd name="T8" fmla="*/ 11 w 27"/>
                <a:gd name="T9" fmla="*/ 27 h 27"/>
                <a:gd name="T10" fmla="*/ 12 w 27"/>
                <a:gd name="T11" fmla="*/ 15 h 27"/>
                <a:gd name="T12" fmla="*/ 0 w 27"/>
                <a:gd name="T13" fmla="*/ 11 h 27"/>
                <a:gd name="T14" fmla="*/ 12 w 27"/>
                <a:gd name="T15" fmla="*/ 11 h 27"/>
                <a:gd name="T16" fmla="*/ 15 w 2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7">
                  <a:moveTo>
                    <a:pt x="15" y="0"/>
                  </a:moveTo>
                  <a:lnTo>
                    <a:pt x="14" y="13"/>
                  </a:lnTo>
                  <a:lnTo>
                    <a:pt x="27" y="16"/>
                  </a:lnTo>
                  <a:lnTo>
                    <a:pt x="14" y="15"/>
                  </a:lnTo>
                  <a:lnTo>
                    <a:pt x="11" y="27"/>
                  </a:lnTo>
                  <a:lnTo>
                    <a:pt x="12" y="15"/>
                  </a:lnTo>
                  <a:lnTo>
                    <a:pt x="0" y="11"/>
                  </a:lnTo>
                  <a:lnTo>
                    <a:pt x="12" y="11"/>
                  </a:lnTo>
                  <a:lnTo>
                    <a:pt x="1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92" name="Freeform 5821"/>
            <p:cNvSpPr/>
            <p:nvPr/>
          </p:nvSpPr>
          <p:spPr bwMode="auto">
            <a:xfrm>
              <a:off x="1814387" y="572679"/>
              <a:ext cx="37344" cy="34856"/>
            </a:xfrm>
            <a:custGeom>
              <a:avLst/>
              <a:gdLst>
                <a:gd name="T0" fmla="*/ 6 w 15"/>
                <a:gd name="T1" fmla="*/ 0 h 14"/>
                <a:gd name="T2" fmla="*/ 8 w 15"/>
                <a:gd name="T3" fmla="*/ 7 h 14"/>
                <a:gd name="T4" fmla="*/ 15 w 15"/>
                <a:gd name="T5" fmla="*/ 7 h 14"/>
                <a:gd name="T6" fmla="*/ 8 w 15"/>
                <a:gd name="T7" fmla="*/ 8 h 14"/>
                <a:gd name="T8" fmla="*/ 8 w 15"/>
                <a:gd name="T9" fmla="*/ 14 h 14"/>
                <a:gd name="T10" fmla="*/ 7 w 15"/>
                <a:gd name="T11" fmla="*/ 8 h 14"/>
                <a:gd name="T12" fmla="*/ 0 w 15"/>
                <a:gd name="T13" fmla="*/ 8 h 14"/>
                <a:gd name="T14" fmla="*/ 6 w 15"/>
                <a:gd name="T15" fmla="*/ 7 h 14"/>
                <a:gd name="T16" fmla="*/ 6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6" y="0"/>
                  </a:moveTo>
                  <a:lnTo>
                    <a:pt x="8" y="7"/>
                  </a:lnTo>
                  <a:lnTo>
                    <a:pt x="15" y="7"/>
                  </a:lnTo>
                  <a:lnTo>
                    <a:pt x="8" y="8"/>
                  </a:lnTo>
                  <a:lnTo>
                    <a:pt x="8" y="14"/>
                  </a:lnTo>
                  <a:lnTo>
                    <a:pt x="7" y="8"/>
                  </a:lnTo>
                  <a:lnTo>
                    <a:pt x="0" y="8"/>
                  </a:lnTo>
                  <a:lnTo>
                    <a:pt x="6" y="7"/>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93" name="Freeform 5822"/>
            <p:cNvSpPr/>
            <p:nvPr/>
          </p:nvSpPr>
          <p:spPr bwMode="auto">
            <a:xfrm>
              <a:off x="2292403" y="306285"/>
              <a:ext cx="27386" cy="29876"/>
            </a:xfrm>
            <a:custGeom>
              <a:avLst/>
              <a:gdLst>
                <a:gd name="T0" fmla="*/ 0 w 11"/>
                <a:gd name="T1" fmla="*/ 1 h 12"/>
                <a:gd name="T2" fmla="*/ 6 w 11"/>
                <a:gd name="T3" fmla="*/ 5 h 12"/>
                <a:gd name="T4" fmla="*/ 10 w 11"/>
                <a:gd name="T5" fmla="*/ 0 h 12"/>
                <a:gd name="T6" fmla="*/ 6 w 11"/>
                <a:gd name="T7" fmla="*/ 5 h 12"/>
                <a:gd name="T8" fmla="*/ 11 w 11"/>
                <a:gd name="T9" fmla="*/ 11 h 12"/>
                <a:gd name="T10" fmla="*/ 6 w 11"/>
                <a:gd name="T11" fmla="*/ 6 h 12"/>
                <a:gd name="T12" fmla="*/ 1 w 11"/>
                <a:gd name="T13" fmla="*/ 12 h 12"/>
                <a:gd name="T14" fmla="*/ 5 w 11"/>
                <a:gd name="T15" fmla="*/ 6 h 12"/>
                <a:gd name="T16" fmla="*/ 0 w 11"/>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
                  <a:moveTo>
                    <a:pt x="0" y="1"/>
                  </a:moveTo>
                  <a:lnTo>
                    <a:pt x="6" y="5"/>
                  </a:lnTo>
                  <a:lnTo>
                    <a:pt x="10" y="0"/>
                  </a:lnTo>
                  <a:lnTo>
                    <a:pt x="6" y="5"/>
                  </a:lnTo>
                  <a:lnTo>
                    <a:pt x="11" y="11"/>
                  </a:lnTo>
                  <a:lnTo>
                    <a:pt x="6" y="6"/>
                  </a:lnTo>
                  <a:lnTo>
                    <a:pt x="1" y="12"/>
                  </a:lnTo>
                  <a:lnTo>
                    <a:pt x="5" y="6"/>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94" name="Freeform 5823"/>
            <p:cNvSpPr/>
            <p:nvPr/>
          </p:nvSpPr>
          <p:spPr bwMode="auto">
            <a:xfrm>
              <a:off x="1196950" y="873930"/>
              <a:ext cx="37344" cy="32367"/>
            </a:xfrm>
            <a:custGeom>
              <a:avLst/>
              <a:gdLst>
                <a:gd name="T0" fmla="*/ 6 w 15"/>
                <a:gd name="T1" fmla="*/ 0 h 13"/>
                <a:gd name="T2" fmla="*/ 9 w 15"/>
                <a:gd name="T3" fmla="*/ 6 h 13"/>
                <a:gd name="T4" fmla="*/ 15 w 15"/>
                <a:gd name="T5" fmla="*/ 6 h 13"/>
                <a:gd name="T6" fmla="*/ 9 w 15"/>
                <a:gd name="T7" fmla="*/ 7 h 13"/>
                <a:gd name="T8" fmla="*/ 9 w 15"/>
                <a:gd name="T9" fmla="*/ 13 h 13"/>
                <a:gd name="T10" fmla="*/ 8 w 15"/>
                <a:gd name="T11" fmla="*/ 7 h 13"/>
                <a:gd name="T12" fmla="*/ 0 w 15"/>
                <a:gd name="T13" fmla="*/ 7 h 13"/>
                <a:gd name="T14" fmla="*/ 6 w 15"/>
                <a:gd name="T15" fmla="*/ 6 h 13"/>
                <a:gd name="T16" fmla="*/ 6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6" y="0"/>
                  </a:moveTo>
                  <a:lnTo>
                    <a:pt x="9" y="6"/>
                  </a:lnTo>
                  <a:lnTo>
                    <a:pt x="15" y="6"/>
                  </a:lnTo>
                  <a:lnTo>
                    <a:pt x="9" y="7"/>
                  </a:lnTo>
                  <a:lnTo>
                    <a:pt x="9" y="13"/>
                  </a:lnTo>
                  <a:lnTo>
                    <a:pt x="8" y="7"/>
                  </a:lnTo>
                  <a:lnTo>
                    <a:pt x="0" y="7"/>
                  </a:lnTo>
                  <a:lnTo>
                    <a:pt x="6"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95" name="Freeform 5824"/>
            <p:cNvSpPr/>
            <p:nvPr/>
          </p:nvSpPr>
          <p:spPr bwMode="auto">
            <a:xfrm>
              <a:off x="1470813" y="647370"/>
              <a:ext cx="27386" cy="32367"/>
            </a:xfrm>
            <a:custGeom>
              <a:avLst/>
              <a:gdLst>
                <a:gd name="T0" fmla="*/ 0 w 11"/>
                <a:gd name="T1" fmla="*/ 3 h 13"/>
                <a:gd name="T2" fmla="*/ 5 w 11"/>
                <a:gd name="T3" fmla="*/ 6 h 13"/>
                <a:gd name="T4" fmla="*/ 9 w 11"/>
                <a:gd name="T5" fmla="*/ 0 h 13"/>
                <a:gd name="T6" fmla="*/ 6 w 11"/>
                <a:gd name="T7" fmla="*/ 6 h 13"/>
                <a:gd name="T8" fmla="*/ 11 w 11"/>
                <a:gd name="T9" fmla="*/ 11 h 13"/>
                <a:gd name="T10" fmla="*/ 6 w 11"/>
                <a:gd name="T11" fmla="*/ 7 h 13"/>
                <a:gd name="T12" fmla="*/ 2 w 11"/>
                <a:gd name="T13" fmla="*/ 13 h 13"/>
                <a:gd name="T14" fmla="*/ 5 w 11"/>
                <a:gd name="T15" fmla="*/ 6 h 13"/>
                <a:gd name="T16" fmla="*/ 0 w 11"/>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3">
                  <a:moveTo>
                    <a:pt x="0" y="3"/>
                  </a:moveTo>
                  <a:lnTo>
                    <a:pt x="5" y="6"/>
                  </a:lnTo>
                  <a:lnTo>
                    <a:pt x="9" y="0"/>
                  </a:lnTo>
                  <a:lnTo>
                    <a:pt x="6" y="6"/>
                  </a:lnTo>
                  <a:lnTo>
                    <a:pt x="11" y="11"/>
                  </a:lnTo>
                  <a:lnTo>
                    <a:pt x="6" y="7"/>
                  </a:lnTo>
                  <a:lnTo>
                    <a:pt x="2" y="13"/>
                  </a:lnTo>
                  <a:lnTo>
                    <a:pt x="5" y="6"/>
                  </a:lnTo>
                  <a:lnTo>
                    <a:pt x="0" y="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96" name="Freeform 5825"/>
            <p:cNvSpPr/>
            <p:nvPr/>
          </p:nvSpPr>
          <p:spPr bwMode="auto">
            <a:xfrm>
              <a:off x="1704842" y="1503814"/>
              <a:ext cx="34856" cy="37346"/>
            </a:xfrm>
            <a:custGeom>
              <a:avLst/>
              <a:gdLst>
                <a:gd name="T0" fmla="*/ 6 w 14"/>
                <a:gd name="T1" fmla="*/ 0 h 15"/>
                <a:gd name="T2" fmla="*/ 6 w 14"/>
                <a:gd name="T3" fmla="*/ 6 h 15"/>
                <a:gd name="T4" fmla="*/ 0 w 14"/>
                <a:gd name="T5" fmla="*/ 7 h 15"/>
                <a:gd name="T6" fmla="*/ 6 w 14"/>
                <a:gd name="T7" fmla="*/ 7 h 15"/>
                <a:gd name="T8" fmla="*/ 7 w 14"/>
                <a:gd name="T9" fmla="*/ 15 h 15"/>
                <a:gd name="T10" fmla="*/ 7 w 14"/>
                <a:gd name="T11" fmla="*/ 7 h 15"/>
                <a:gd name="T12" fmla="*/ 14 w 14"/>
                <a:gd name="T13" fmla="*/ 6 h 15"/>
                <a:gd name="T14" fmla="*/ 7 w 14"/>
                <a:gd name="T15" fmla="*/ 6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lnTo>
                    <a:pt x="6" y="6"/>
                  </a:lnTo>
                  <a:lnTo>
                    <a:pt x="0" y="7"/>
                  </a:lnTo>
                  <a:lnTo>
                    <a:pt x="6" y="7"/>
                  </a:lnTo>
                  <a:lnTo>
                    <a:pt x="7" y="15"/>
                  </a:lnTo>
                  <a:lnTo>
                    <a:pt x="7" y="7"/>
                  </a:lnTo>
                  <a:lnTo>
                    <a:pt x="14" y="6"/>
                  </a:lnTo>
                  <a:lnTo>
                    <a:pt x="7"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97" name="Freeform 5826"/>
            <p:cNvSpPr/>
            <p:nvPr/>
          </p:nvSpPr>
          <p:spPr bwMode="auto">
            <a:xfrm>
              <a:off x="1704842" y="1503814"/>
              <a:ext cx="34856" cy="37346"/>
            </a:xfrm>
            <a:custGeom>
              <a:avLst/>
              <a:gdLst>
                <a:gd name="T0" fmla="*/ 6 w 14"/>
                <a:gd name="T1" fmla="*/ 0 h 15"/>
                <a:gd name="T2" fmla="*/ 6 w 14"/>
                <a:gd name="T3" fmla="*/ 6 h 15"/>
                <a:gd name="T4" fmla="*/ 0 w 14"/>
                <a:gd name="T5" fmla="*/ 7 h 15"/>
                <a:gd name="T6" fmla="*/ 6 w 14"/>
                <a:gd name="T7" fmla="*/ 7 h 15"/>
                <a:gd name="T8" fmla="*/ 7 w 14"/>
                <a:gd name="T9" fmla="*/ 15 h 15"/>
                <a:gd name="T10" fmla="*/ 7 w 14"/>
                <a:gd name="T11" fmla="*/ 7 h 15"/>
                <a:gd name="T12" fmla="*/ 14 w 14"/>
                <a:gd name="T13" fmla="*/ 6 h 15"/>
                <a:gd name="T14" fmla="*/ 7 w 14"/>
                <a:gd name="T15" fmla="*/ 6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lnTo>
                    <a:pt x="6" y="6"/>
                  </a:lnTo>
                  <a:lnTo>
                    <a:pt x="0" y="7"/>
                  </a:lnTo>
                  <a:lnTo>
                    <a:pt x="6" y="7"/>
                  </a:lnTo>
                  <a:lnTo>
                    <a:pt x="7" y="15"/>
                  </a:lnTo>
                  <a:lnTo>
                    <a:pt x="7" y="7"/>
                  </a:lnTo>
                  <a:lnTo>
                    <a:pt x="14" y="6"/>
                  </a:lnTo>
                  <a:lnTo>
                    <a:pt x="7" y="6"/>
                  </a:lnTo>
                  <a:lnTo>
                    <a:pt x="6"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98" name="Freeform 5827"/>
            <p:cNvSpPr/>
            <p:nvPr/>
          </p:nvSpPr>
          <p:spPr bwMode="auto">
            <a:xfrm>
              <a:off x="2075805" y="1190116"/>
              <a:ext cx="47303" cy="44814"/>
            </a:xfrm>
            <a:custGeom>
              <a:avLst/>
              <a:gdLst>
                <a:gd name="T0" fmla="*/ 6 w 19"/>
                <a:gd name="T1" fmla="*/ 0 h 18"/>
                <a:gd name="T2" fmla="*/ 10 w 19"/>
                <a:gd name="T3" fmla="*/ 9 h 18"/>
                <a:gd name="T4" fmla="*/ 19 w 19"/>
                <a:gd name="T5" fmla="*/ 5 h 18"/>
                <a:gd name="T6" fmla="*/ 11 w 19"/>
                <a:gd name="T7" fmla="*/ 10 h 18"/>
                <a:gd name="T8" fmla="*/ 14 w 19"/>
                <a:gd name="T9" fmla="*/ 18 h 18"/>
                <a:gd name="T10" fmla="*/ 10 w 19"/>
                <a:gd name="T11" fmla="*/ 11 h 18"/>
                <a:gd name="T12" fmla="*/ 0 w 19"/>
                <a:gd name="T13" fmla="*/ 14 h 18"/>
                <a:gd name="T14" fmla="*/ 9 w 19"/>
                <a:gd name="T15" fmla="*/ 9 h 18"/>
                <a:gd name="T16" fmla="*/ 6 w 19"/>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8">
                  <a:moveTo>
                    <a:pt x="6" y="0"/>
                  </a:moveTo>
                  <a:lnTo>
                    <a:pt x="10" y="9"/>
                  </a:lnTo>
                  <a:lnTo>
                    <a:pt x="19" y="5"/>
                  </a:lnTo>
                  <a:lnTo>
                    <a:pt x="11" y="10"/>
                  </a:lnTo>
                  <a:lnTo>
                    <a:pt x="14" y="18"/>
                  </a:lnTo>
                  <a:lnTo>
                    <a:pt x="10" y="11"/>
                  </a:lnTo>
                  <a:lnTo>
                    <a:pt x="0" y="14"/>
                  </a:lnTo>
                  <a:lnTo>
                    <a:pt x="9" y="9"/>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199" name="Freeform 5828"/>
            <p:cNvSpPr/>
            <p:nvPr/>
          </p:nvSpPr>
          <p:spPr bwMode="auto">
            <a:xfrm>
              <a:off x="2979550" y="468114"/>
              <a:ext cx="34856" cy="37346"/>
            </a:xfrm>
            <a:custGeom>
              <a:avLst/>
              <a:gdLst>
                <a:gd name="T0" fmla="*/ 7 w 14"/>
                <a:gd name="T1" fmla="*/ 0 h 15"/>
                <a:gd name="T2" fmla="*/ 7 w 14"/>
                <a:gd name="T3" fmla="*/ 8 h 15"/>
                <a:gd name="T4" fmla="*/ 14 w 14"/>
                <a:gd name="T5" fmla="*/ 9 h 15"/>
                <a:gd name="T6" fmla="*/ 7 w 14"/>
                <a:gd name="T7" fmla="*/ 9 h 15"/>
                <a:gd name="T8" fmla="*/ 5 w 14"/>
                <a:gd name="T9" fmla="*/ 15 h 15"/>
                <a:gd name="T10" fmla="*/ 6 w 14"/>
                <a:gd name="T11" fmla="*/ 9 h 15"/>
                <a:gd name="T12" fmla="*/ 0 w 14"/>
                <a:gd name="T13" fmla="*/ 7 h 15"/>
                <a:gd name="T14" fmla="*/ 6 w 14"/>
                <a:gd name="T15" fmla="*/ 7 h 15"/>
                <a:gd name="T16" fmla="*/ 7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7" y="0"/>
                  </a:moveTo>
                  <a:lnTo>
                    <a:pt x="7" y="8"/>
                  </a:lnTo>
                  <a:lnTo>
                    <a:pt x="14" y="9"/>
                  </a:lnTo>
                  <a:lnTo>
                    <a:pt x="7" y="9"/>
                  </a:lnTo>
                  <a:lnTo>
                    <a:pt x="5" y="15"/>
                  </a:lnTo>
                  <a:lnTo>
                    <a:pt x="6" y="9"/>
                  </a:lnTo>
                  <a:lnTo>
                    <a:pt x="0" y="7"/>
                  </a:lnTo>
                  <a:lnTo>
                    <a:pt x="6" y="7"/>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00" name="Freeform 5829"/>
            <p:cNvSpPr/>
            <p:nvPr/>
          </p:nvSpPr>
          <p:spPr bwMode="auto">
            <a:xfrm>
              <a:off x="1739697" y="1020819"/>
              <a:ext cx="37344" cy="37346"/>
            </a:xfrm>
            <a:custGeom>
              <a:avLst/>
              <a:gdLst>
                <a:gd name="T0" fmla="*/ 9 w 15"/>
                <a:gd name="T1" fmla="*/ 0 h 15"/>
                <a:gd name="T2" fmla="*/ 7 w 15"/>
                <a:gd name="T3" fmla="*/ 6 h 15"/>
                <a:gd name="T4" fmla="*/ 0 w 15"/>
                <a:gd name="T5" fmla="*/ 6 h 15"/>
                <a:gd name="T6" fmla="*/ 7 w 15"/>
                <a:gd name="T7" fmla="*/ 8 h 15"/>
                <a:gd name="T8" fmla="*/ 7 w 15"/>
                <a:gd name="T9" fmla="*/ 15 h 15"/>
                <a:gd name="T10" fmla="*/ 8 w 15"/>
                <a:gd name="T11" fmla="*/ 8 h 15"/>
                <a:gd name="T12" fmla="*/ 15 w 15"/>
                <a:gd name="T13" fmla="*/ 8 h 15"/>
                <a:gd name="T14" fmla="*/ 8 w 15"/>
                <a:gd name="T15" fmla="*/ 7 h 15"/>
                <a:gd name="T16" fmla="*/ 9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0"/>
                  </a:moveTo>
                  <a:lnTo>
                    <a:pt x="7" y="6"/>
                  </a:lnTo>
                  <a:lnTo>
                    <a:pt x="0" y="6"/>
                  </a:lnTo>
                  <a:lnTo>
                    <a:pt x="7" y="8"/>
                  </a:lnTo>
                  <a:lnTo>
                    <a:pt x="7" y="15"/>
                  </a:lnTo>
                  <a:lnTo>
                    <a:pt x="8" y="8"/>
                  </a:lnTo>
                  <a:lnTo>
                    <a:pt x="15" y="8"/>
                  </a:lnTo>
                  <a:lnTo>
                    <a:pt x="8" y="7"/>
                  </a:lnTo>
                  <a:lnTo>
                    <a:pt x="9"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01" name="Freeform 5830"/>
            <p:cNvSpPr/>
            <p:nvPr/>
          </p:nvSpPr>
          <p:spPr bwMode="auto">
            <a:xfrm>
              <a:off x="1739697" y="1020819"/>
              <a:ext cx="37344" cy="37346"/>
            </a:xfrm>
            <a:custGeom>
              <a:avLst/>
              <a:gdLst>
                <a:gd name="T0" fmla="*/ 9 w 15"/>
                <a:gd name="T1" fmla="*/ 0 h 15"/>
                <a:gd name="T2" fmla="*/ 7 w 15"/>
                <a:gd name="T3" fmla="*/ 6 h 15"/>
                <a:gd name="T4" fmla="*/ 0 w 15"/>
                <a:gd name="T5" fmla="*/ 6 h 15"/>
                <a:gd name="T6" fmla="*/ 7 w 15"/>
                <a:gd name="T7" fmla="*/ 8 h 15"/>
                <a:gd name="T8" fmla="*/ 7 w 15"/>
                <a:gd name="T9" fmla="*/ 15 h 15"/>
                <a:gd name="T10" fmla="*/ 8 w 15"/>
                <a:gd name="T11" fmla="*/ 8 h 15"/>
                <a:gd name="T12" fmla="*/ 15 w 15"/>
                <a:gd name="T13" fmla="*/ 8 h 15"/>
                <a:gd name="T14" fmla="*/ 8 w 15"/>
                <a:gd name="T15" fmla="*/ 7 h 15"/>
                <a:gd name="T16" fmla="*/ 9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0"/>
                  </a:moveTo>
                  <a:lnTo>
                    <a:pt x="7" y="6"/>
                  </a:lnTo>
                  <a:lnTo>
                    <a:pt x="0" y="6"/>
                  </a:lnTo>
                  <a:lnTo>
                    <a:pt x="7" y="8"/>
                  </a:lnTo>
                  <a:lnTo>
                    <a:pt x="7" y="15"/>
                  </a:lnTo>
                  <a:lnTo>
                    <a:pt x="8" y="8"/>
                  </a:lnTo>
                  <a:lnTo>
                    <a:pt x="15" y="8"/>
                  </a:lnTo>
                  <a:lnTo>
                    <a:pt x="8" y="7"/>
                  </a:lnTo>
                  <a:lnTo>
                    <a:pt x="9"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02" name="Freeform 5831"/>
            <p:cNvSpPr/>
            <p:nvPr/>
          </p:nvSpPr>
          <p:spPr bwMode="auto">
            <a:xfrm>
              <a:off x="8003693" y="537823"/>
              <a:ext cx="29876" cy="29876"/>
            </a:xfrm>
            <a:custGeom>
              <a:avLst/>
              <a:gdLst>
                <a:gd name="T0" fmla="*/ 6 w 12"/>
                <a:gd name="T1" fmla="*/ 0 h 12"/>
                <a:gd name="T2" fmla="*/ 7 w 12"/>
                <a:gd name="T3" fmla="*/ 6 h 12"/>
                <a:gd name="T4" fmla="*/ 12 w 12"/>
                <a:gd name="T5" fmla="*/ 6 h 12"/>
                <a:gd name="T6" fmla="*/ 7 w 12"/>
                <a:gd name="T7" fmla="*/ 7 h 12"/>
                <a:gd name="T8" fmla="*/ 7 w 12"/>
                <a:gd name="T9" fmla="*/ 12 h 12"/>
                <a:gd name="T10" fmla="*/ 6 w 12"/>
                <a:gd name="T11" fmla="*/ 7 h 12"/>
                <a:gd name="T12" fmla="*/ 0 w 12"/>
                <a:gd name="T13" fmla="*/ 7 h 12"/>
                <a:gd name="T14" fmla="*/ 6 w 12"/>
                <a:gd name="T15" fmla="*/ 6 h 12"/>
                <a:gd name="T16" fmla="*/ 6 w 12"/>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6" y="0"/>
                  </a:moveTo>
                  <a:lnTo>
                    <a:pt x="7" y="6"/>
                  </a:lnTo>
                  <a:lnTo>
                    <a:pt x="12" y="6"/>
                  </a:lnTo>
                  <a:lnTo>
                    <a:pt x="7" y="7"/>
                  </a:lnTo>
                  <a:lnTo>
                    <a:pt x="7" y="12"/>
                  </a:lnTo>
                  <a:lnTo>
                    <a:pt x="6" y="7"/>
                  </a:lnTo>
                  <a:lnTo>
                    <a:pt x="0" y="7"/>
                  </a:lnTo>
                  <a:lnTo>
                    <a:pt x="6"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03" name="Freeform 5832"/>
            <p:cNvSpPr/>
            <p:nvPr/>
          </p:nvSpPr>
          <p:spPr bwMode="auto">
            <a:xfrm>
              <a:off x="8424449" y="303795"/>
              <a:ext cx="24897" cy="22408"/>
            </a:xfrm>
            <a:custGeom>
              <a:avLst/>
              <a:gdLst>
                <a:gd name="T0" fmla="*/ 0 w 10"/>
                <a:gd name="T1" fmla="*/ 1 h 9"/>
                <a:gd name="T2" fmla="*/ 6 w 10"/>
                <a:gd name="T3" fmla="*/ 4 h 9"/>
                <a:gd name="T4" fmla="*/ 10 w 10"/>
                <a:gd name="T5" fmla="*/ 0 h 9"/>
                <a:gd name="T6" fmla="*/ 6 w 10"/>
                <a:gd name="T7" fmla="*/ 4 h 9"/>
                <a:gd name="T8" fmla="*/ 10 w 10"/>
                <a:gd name="T9" fmla="*/ 8 h 9"/>
                <a:gd name="T10" fmla="*/ 6 w 10"/>
                <a:gd name="T11" fmla="*/ 5 h 9"/>
                <a:gd name="T12" fmla="*/ 1 w 10"/>
                <a:gd name="T13" fmla="*/ 9 h 9"/>
                <a:gd name="T14" fmla="*/ 5 w 10"/>
                <a:gd name="T15" fmla="*/ 5 h 9"/>
                <a:gd name="T16" fmla="*/ 0 w 10"/>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0" y="1"/>
                  </a:moveTo>
                  <a:lnTo>
                    <a:pt x="6" y="4"/>
                  </a:lnTo>
                  <a:lnTo>
                    <a:pt x="10" y="0"/>
                  </a:lnTo>
                  <a:lnTo>
                    <a:pt x="6" y="4"/>
                  </a:lnTo>
                  <a:lnTo>
                    <a:pt x="10" y="8"/>
                  </a:lnTo>
                  <a:lnTo>
                    <a:pt x="6" y="5"/>
                  </a:lnTo>
                  <a:lnTo>
                    <a:pt x="1" y="9"/>
                  </a:lnTo>
                  <a:lnTo>
                    <a:pt x="5" y="5"/>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04" name="Freeform 5833"/>
            <p:cNvSpPr/>
            <p:nvPr/>
          </p:nvSpPr>
          <p:spPr bwMode="auto">
            <a:xfrm>
              <a:off x="7455967" y="801727"/>
              <a:ext cx="34856" cy="32367"/>
            </a:xfrm>
            <a:custGeom>
              <a:avLst/>
              <a:gdLst>
                <a:gd name="T0" fmla="*/ 7 w 14"/>
                <a:gd name="T1" fmla="*/ 0 h 13"/>
                <a:gd name="T2" fmla="*/ 8 w 14"/>
                <a:gd name="T3" fmla="*/ 7 h 13"/>
                <a:gd name="T4" fmla="*/ 14 w 14"/>
                <a:gd name="T5" fmla="*/ 7 h 13"/>
                <a:gd name="T6" fmla="*/ 8 w 14"/>
                <a:gd name="T7" fmla="*/ 8 h 13"/>
                <a:gd name="T8" fmla="*/ 8 w 14"/>
                <a:gd name="T9" fmla="*/ 13 h 13"/>
                <a:gd name="T10" fmla="*/ 7 w 14"/>
                <a:gd name="T11" fmla="*/ 8 h 13"/>
                <a:gd name="T12" fmla="*/ 0 w 14"/>
                <a:gd name="T13" fmla="*/ 8 h 13"/>
                <a:gd name="T14" fmla="*/ 7 w 14"/>
                <a:gd name="T15" fmla="*/ 7 h 13"/>
                <a:gd name="T16" fmla="*/ 7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7" y="0"/>
                  </a:moveTo>
                  <a:lnTo>
                    <a:pt x="8" y="7"/>
                  </a:lnTo>
                  <a:lnTo>
                    <a:pt x="14" y="7"/>
                  </a:lnTo>
                  <a:lnTo>
                    <a:pt x="8" y="8"/>
                  </a:lnTo>
                  <a:lnTo>
                    <a:pt x="8" y="13"/>
                  </a:lnTo>
                  <a:lnTo>
                    <a:pt x="7" y="8"/>
                  </a:lnTo>
                  <a:lnTo>
                    <a:pt x="0" y="8"/>
                  </a:lnTo>
                  <a:lnTo>
                    <a:pt x="7" y="7"/>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05" name="Freeform 5834"/>
            <p:cNvSpPr/>
            <p:nvPr/>
          </p:nvSpPr>
          <p:spPr bwMode="auto">
            <a:xfrm>
              <a:off x="7697463" y="605045"/>
              <a:ext cx="27386" cy="27387"/>
            </a:xfrm>
            <a:custGeom>
              <a:avLst/>
              <a:gdLst>
                <a:gd name="T0" fmla="*/ 0 w 11"/>
                <a:gd name="T1" fmla="*/ 2 h 11"/>
                <a:gd name="T2" fmla="*/ 6 w 11"/>
                <a:gd name="T3" fmla="*/ 4 h 11"/>
                <a:gd name="T4" fmla="*/ 9 w 11"/>
                <a:gd name="T5" fmla="*/ 0 h 11"/>
                <a:gd name="T6" fmla="*/ 7 w 11"/>
                <a:gd name="T7" fmla="*/ 6 h 11"/>
                <a:gd name="T8" fmla="*/ 11 w 11"/>
                <a:gd name="T9" fmla="*/ 9 h 11"/>
                <a:gd name="T10" fmla="*/ 6 w 11"/>
                <a:gd name="T11" fmla="*/ 7 h 11"/>
                <a:gd name="T12" fmla="*/ 2 w 11"/>
                <a:gd name="T13" fmla="*/ 11 h 11"/>
                <a:gd name="T14" fmla="*/ 5 w 11"/>
                <a:gd name="T15" fmla="*/ 6 h 11"/>
                <a:gd name="T16" fmla="*/ 0 w 11"/>
                <a:gd name="T1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0" y="2"/>
                  </a:moveTo>
                  <a:lnTo>
                    <a:pt x="6" y="4"/>
                  </a:lnTo>
                  <a:lnTo>
                    <a:pt x="9" y="0"/>
                  </a:lnTo>
                  <a:lnTo>
                    <a:pt x="7" y="6"/>
                  </a:lnTo>
                  <a:lnTo>
                    <a:pt x="11" y="9"/>
                  </a:lnTo>
                  <a:lnTo>
                    <a:pt x="6" y="7"/>
                  </a:lnTo>
                  <a:lnTo>
                    <a:pt x="2" y="11"/>
                  </a:lnTo>
                  <a:lnTo>
                    <a:pt x="5" y="6"/>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06" name="Freeform 5835"/>
            <p:cNvSpPr/>
            <p:nvPr/>
          </p:nvSpPr>
          <p:spPr bwMode="auto">
            <a:xfrm>
              <a:off x="7906596" y="1359411"/>
              <a:ext cx="29876" cy="29876"/>
            </a:xfrm>
            <a:custGeom>
              <a:avLst/>
              <a:gdLst>
                <a:gd name="T0" fmla="*/ 5 w 12"/>
                <a:gd name="T1" fmla="*/ 0 h 12"/>
                <a:gd name="T2" fmla="*/ 6 w 12"/>
                <a:gd name="T3" fmla="*/ 6 h 12"/>
                <a:gd name="T4" fmla="*/ 12 w 12"/>
                <a:gd name="T5" fmla="*/ 6 h 12"/>
                <a:gd name="T6" fmla="*/ 6 w 12"/>
                <a:gd name="T7" fmla="*/ 7 h 12"/>
                <a:gd name="T8" fmla="*/ 6 w 12"/>
                <a:gd name="T9" fmla="*/ 12 h 12"/>
                <a:gd name="T10" fmla="*/ 5 w 12"/>
                <a:gd name="T11" fmla="*/ 7 h 12"/>
                <a:gd name="T12" fmla="*/ 0 w 12"/>
                <a:gd name="T13" fmla="*/ 7 h 12"/>
                <a:gd name="T14" fmla="*/ 5 w 12"/>
                <a:gd name="T15" fmla="*/ 6 h 12"/>
                <a:gd name="T16" fmla="*/ 5 w 12"/>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5" y="0"/>
                  </a:moveTo>
                  <a:lnTo>
                    <a:pt x="6" y="6"/>
                  </a:lnTo>
                  <a:lnTo>
                    <a:pt x="12" y="6"/>
                  </a:lnTo>
                  <a:lnTo>
                    <a:pt x="6" y="7"/>
                  </a:lnTo>
                  <a:lnTo>
                    <a:pt x="6" y="12"/>
                  </a:lnTo>
                  <a:lnTo>
                    <a:pt x="5" y="7"/>
                  </a:lnTo>
                  <a:lnTo>
                    <a:pt x="0" y="7"/>
                  </a:lnTo>
                  <a:lnTo>
                    <a:pt x="5" y="6"/>
                  </a:lnTo>
                  <a:lnTo>
                    <a:pt x="5"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07" name="Freeform 5836"/>
            <p:cNvSpPr/>
            <p:nvPr/>
          </p:nvSpPr>
          <p:spPr bwMode="auto">
            <a:xfrm>
              <a:off x="8235234" y="1083060"/>
              <a:ext cx="39835" cy="42326"/>
            </a:xfrm>
            <a:custGeom>
              <a:avLst/>
              <a:gdLst>
                <a:gd name="T0" fmla="*/ 4 w 16"/>
                <a:gd name="T1" fmla="*/ 0 h 17"/>
                <a:gd name="T2" fmla="*/ 7 w 16"/>
                <a:gd name="T3" fmla="*/ 9 h 17"/>
                <a:gd name="T4" fmla="*/ 0 w 16"/>
                <a:gd name="T5" fmla="*/ 13 h 17"/>
                <a:gd name="T6" fmla="*/ 8 w 16"/>
                <a:gd name="T7" fmla="*/ 10 h 17"/>
                <a:gd name="T8" fmla="*/ 12 w 16"/>
                <a:gd name="T9" fmla="*/ 17 h 17"/>
                <a:gd name="T10" fmla="*/ 9 w 16"/>
                <a:gd name="T11" fmla="*/ 9 h 17"/>
                <a:gd name="T12" fmla="*/ 16 w 16"/>
                <a:gd name="T13" fmla="*/ 4 h 17"/>
                <a:gd name="T14" fmla="*/ 8 w 16"/>
                <a:gd name="T15" fmla="*/ 7 h 17"/>
                <a:gd name="T16" fmla="*/ 4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4" y="0"/>
                  </a:moveTo>
                  <a:lnTo>
                    <a:pt x="7" y="9"/>
                  </a:lnTo>
                  <a:lnTo>
                    <a:pt x="0" y="13"/>
                  </a:lnTo>
                  <a:lnTo>
                    <a:pt x="8" y="10"/>
                  </a:lnTo>
                  <a:lnTo>
                    <a:pt x="12" y="17"/>
                  </a:lnTo>
                  <a:lnTo>
                    <a:pt x="9" y="9"/>
                  </a:lnTo>
                  <a:lnTo>
                    <a:pt x="16" y="4"/>
                  </a:lnTo>
                  <a:lnTo>
                    <a:pt x="8" y="7"/>
                  </a:lnTo>
                  <a:lnTo>
                    <a:pt x="4"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08" name="Freeform 5837"/>
            <p:cNvSpPr/>
            <p:nvPr/>
          </p:nvSpPr>
          <p:spPr bwMode="auto">
            <a:xfrm>
              <a:off x="8235234" y="1083060"/>
              <a:ext cx="39835" cy="42326"/>
            </a:xfrm>
            <a:custGeom>
              <a:avLst/>
              <a:gdLst>
                <a:gd name="T0" fmla="*/ 4 w 16"/>
                <a:gd name="T1" fmla="*/ 0 h 17"/>
                <a:gd name="T2" fmla="*/ 7 w 16"/>
                <a:gd name="T3" fmla="*/ 9 h 17"/>
                <a:gd name="T4" fmla="*/ 0 w 16"/>
                <a:gd name="T5" fmla="*/ 13 h 17"/>
                <a:gd name="T6" fmla="*/ 8 w 16"/>
                <a:gd name="T7" fmla="*/ 10 h 17"/>
                <a:gd name="T8" fmla="*/ 12 w 16"/>
                <a:gd name="T9" fmla="*/ 17 h 17"/>
                <a:gd name="T10" fmla="*/ 9 w 16"/>
                <a:gd name="T11" fmla="*/ 9 h 17"/>
                <a:gd name="T12" fmla="*/ 16 w 16"/>
                <a:gd name="T13" fmla="*/ 4 h 17"/>
                <a:gd name="T14" fmla="*/ 8 w 16"/>
                <a:gd name="T15" fmla="*/ 7 h 17"/>
                <a:gd name="T16" fmla="*/ 4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4" y="0"/>
                  </a:moveTo>
                  <a:lnTo>
                    <a:pt x="7" y="9"/>
                  </a:lnTo>
                  <a:lnTo>
                    <a:pt x="0" y="13"/>
                  </a:lnTo>
                  <a:lnTo>
                    <a:pt x="8" y="10"/>
                  </a:lnTo>
                  <a:lnTo>
                    <a:pt x="12" y="17"/>
                  </a:lnTo>
                  <a:lnTo>
                    <a:pt x="9" y="9"/>
                  </a:lnTo>
                  <a:lnTo>
                    <a:pt x="16" y="4"/>
                  </a:lnTo>
                  <a:lnTo>
                    <a:pt x="8" y="7"/>
                  </a:lnTo>
                  <a:lnTo>
                    <a:pt x="4" y="0"/>
                  </a:ln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09" name="Freeform 5838"/>
            <p:cNvSpPr/>
            <p:nvPr/>
          </p:nvSpPr>
          <p:spPr bwMode="auto">
            <a:xfrm>
              <a:off x="9031924" y="448196"/>
              <a:ext cx="29876" cy="32367"/>
            </a:xfrm>
            <a:custGeom>
              <a:avLst/>
              <a:gdLst>
                <a:gd name="T0" fmla="*/ 7 w 12"/>
                <a:gd name="T1" fmla="*/ 0 h 13"/>
                <a:gd name="T2" fmla="*/ 6 w 12"/>
                <a:gd name="T3" fmla="*/ 5 h 13"/>
                <a:gd name="T4" fmla="*/ 12 w 12"/>
                <a:gd name="T5" fmla="*/ 7 h 13"/>
                <a:gd name="T6" fmla="*/ 6 w 12"/>
                <a:gd name="T7" fmla="*/ 6 h 13"/>
                <a:gd name="T8" fmla="*/ 5 w 12"/>
                <a:gd name="T9" fmla="*/ 13 h 13"/>
                <a:gd name="T10" fmla="*/ 5 w 12"/>
                <a:gd name="T11" fmla="*/ 6 h 13"/>
                <a:gd name="T12" fmla="*/ 0 w 12"/>
                <a:gd name="T13" fmla="*/ 5 h 13"/>
                <a:gd name="T14" fmla="*/ 5 w 12"/>
                <a:gd name="T15" fmla="*/ 5 h 13"/>
                <a:gd name="T16" fmla="*/ 7 w 1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7" y="0"/>
                  </a:moveTo>
                  <a:lnTo>
                    <a:pt x="6" y="5"/>
                  </a:lnTo>
                  <a:lnTo>
                    <a:pt x="12" y="7"/>
                  </a:lnTo>
                  <a:lnTo>
                    <a:pt x="6" y="6"/>
                  </a:lnTo>
                  <a:lnTo>
                    <a:pt x="5" y="13"/>
                  </a:lnTo>
                  <a:lnTo>
                    <a:pt x="5" y="6"/>
                  </a:lnTo>
                  <a:lnTo>
                    <a:pt x="0" y="5"/>
                  </a:lnTo>
                  <a:lnTo>
                    <a:pt x="5" y="5"/>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10" name="Freeform 5839"/>
            <p:cNvSpPr/>
            <p:nvPr/>
          </p:nvSpPr>
          <p:spPr bwMode="auto">
            <a:xfrm>
              <a:off x="7936475" y="933681"/>
              <a:ext cx="32365" cy="32367"/>
            </a:xfrm>
            <a:custGeom>
              <a:avLst/>
              <a:gdLst>
                <a:gd name="T0" fmla="*/ 8 w 13"/>
                <a:gd name="T1" fmla="*/ 0 h 13"/>
                <a:gd name="T2" fmla="*/ 8 w 13"/>
                <a:gd name="T3" fmla="*/ 6 h 13"/>
                <a:gd name="T4" fmla="*/ 13 w 13"/>
                <a:gd name="T5" fmla="*/ 7 h 13"/>
                <a:gd name="T6" fmla="*/ 8 w 13"/>
                <a:gd name="T7" fmla="*/ 7 h 13"/>
                <a:gd name="T8" fmla="*/ 5 w 13"/>
                <a:gd name="T9" fmla="*/ 13 h 13"/>
                <a:gd name="T10" fmla="*/ 7 w 13"/>
                <a:gd name="T11" fmla="*/ 7 h 13"/>
                <a:gd name="T12" fmla="*/ 0 w 13"/>
                <a:gd name="T13" fmla="*/ 5 h 13"/>
                <a:gd name="T14" fmla="*/ 7 w 13"/>
                <a:gd name="T15" fmla="*/ 6 h 13"/>
                <a:gd name="T16" fmla="*/ 8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8" y="0"/>
                  </a:moveTo>
                  <a:lnTo>
                    <a:pt x="8" y="6"/>
                  </a:lnTo>
                  <a:lnTo>
                    <a:pt x="13" y="7"/>
                  </a:lnTo>
                  <a:lnTo>
                    <a:pt x="8" y="7"/>
                  </a:lnTo>
                  <a:lnTo>
                    <a:pt x="5" y="13"/>
                  </a:lnTo>
                  <a:lnTo>
                    <a:pt x="7" y="7"/>
                  </a:lnTo>
                  <a:lnTo>
                    <a:pt x="0" y="5"/>
                  </a:lnTo>
                  <a:lnTo>
                    <a:pt x="7" y="6"/>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11" name="Freeform 5841"/>
            <p:cNvSpPr/>
            <p:nvPr/>
          </p:nvSpPr>
          <p:spPr bwMode="auto">
            <a:xfrm>
              <a:off x="1094873" y="4227505"/>
              <a:ext cx="59752" cy="59752"/>
            </a:xfrm>
            <a:custGeom>
              <a:avLst/>
              <a:gdLst>
                <a:gd name="T0" fmla="*/ 5 w 24"/>
                <a:gd name="T1" fmla="*/ 24 h 24"/>
                <a:gd name="T2" fmla="*/ 13 w 24"/>
                <a:gd name="T3" fmla="*/ 14 h 24"/>
                <a:gd name="T4" fmla="*/ 24 w 24"/>
                <a:gd name="T5" fmla="*/ 20 h 24"/>
                <a:gd name="T6" fmla="*/ 14 w 24"/>
                <a:gd name="T7" fmla="*/ 12 h 24"/>
                <a:gd name="T8" fmla="*/ 20 w 24"/>
                <a:gd name="T9" fmla="*/ 0 h 24"/>
                <a:gd name="T10" fmla="*/ 12 w 24"/>
                <a:gd name="T11" fmla="*/ 11 h 24"/>
                <a:gd name="T12" fmla="*/ 0 w 24"/>
                <a:gd name="T13" fmla="*/ 5 h 24"/>
                <a:gd name="T14" fmla="*/ 11 w 24"/>
                <a:gd name="T15" fmla="*/ 13 h 24"/>
                <a:gd name="T16" fmla="*/ 5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5" y="24"/>
                  </a:moveTo>
                  <a:lnTo>
                    <a:pt x="13" y="14"/>
                  </a:lnTo>
                  <a:lnTo>
                    <a:pt x="24" y="20"/>
                  </a:lnTo>
                  <a:lnTo>
                    <a:pt x="14" y="12"/>
                  </a:lnTo>
                  <a:lnTo>
                    <a:pt x="20" y="0"/>
                  </a:lnTo>
                  <a:lnTo>
                    <a:pt x="12" y="11"/>
                  </a:lnTo>
                  <a:lnTo>
                    <a:pt x="0" y="5"/>
                  </a:lnTo>
                  <a:lnTo>
                    <a:pt x="11" y="13"/>
                  </a:lnTo>
                  <a:lnTo>
                    <a:pt x="5" y="2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12" name="Freeform 5842"/>
            <p:cNvSpPr/>
            <p:nvPr/>
          </p:nvSpPr>
          <p:spPr bwMode="auto">
            <a:xfrm>
              <a:off x="2170408" y="3657374"/>
              <a:ext cx="57262" cy="57263"/>
            </a:xfrm>
            <a:custGeom>
              <a:avLst/>
              <a:gdLst>
                <a:gd name="T0" fmla="*/ 4 w 23"/>
                <a:gd name="T1" fmla="*/ 23 h 23"/>
                <a:gd name="T2" fmla="*/ 12 w 23"/>
                <a:gd name="T3" fmla="*/ 13 h 23"/>
                <a:gd name="T4" fmla="*/ 23 w 23"/>
                <a:gd name="T5" fmla="*/ 19 h 23"/>
                <a:gd name="T6" fmla="*/ 13 w 23"/>
                <a:gd name="T7" fmla="*/ 12 h 23"/>
                <a:gd name="T8" fmla="*/ 19 w 23"/>
                <a:gd name="T9" fmla="*/ 0 h 23"/>
                <a:gd name="T10" fmla="*/ 12 w 23"/>
                <a:gd name="T11" fmla="*/ 10 h 23"/>
                <a:gd name="T12" fmla="*/ 0 w 23"/>
                <a:gd name="T13" fmla="*/ 4 h 23"/>
                <a:gd name="T14" fmla="*/ 11 w 23"/>
                <a:gd name="T15" fmla="*/ 12 h 23"/>
                <a:gd name="T16" fmla="*/ 4 w 23"/>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4" y="23"/>
                  </a:moveTo>
                  <a:lnTo>
                    <a:pt x="12" y="13"/>
                  </a:lnTo>
                  <a:lnTo>
                    <a:pt x="23" y="19"/>
                  </a:lnTo>
                  <a:lnTo>
                    <a:pt x="13" y="12"/>
                  </a:lnTo>
                  <a:lnTo>
                    <a:pt x="19" y="0"/>
                  </a:lnTo>
                  <a:lnTo>
                    <a:pt x="12" y="10"/>
                  </a:lnTo>
                  <a:lnTo>
                    <a:pt x="0" y="4"/>
                  </a:lnTo>
                  <a:lnTo>
                    <a:pt x="11" y="12"/>
                  </a:lnTo>
                  <a:lnTo>
                    <a:pt x="4" y="2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13" name="Freeform 5844"/>
            <p:cNvSpPr/>
            <p:nvPr/>
          </p:nvSpPr>
          <p:spPr bwMode="auto">
            <a:xfrm>
              <a:off x="3945542" y="4112980"/>
              <a:ext cx="69711" cy="67222"/>
            </a:xfrm>
            <a:custGeom>
              <a:avLst/>
              <a:gdLst>
                <a:gd name="T0" fmla="*/ 11 w 28"/>
                <a:gd name="T1" fmla="*/ 27 h 27"/>
                <a:gd name="T2" fmla="*/ 15 w 28"/>
                <a:gd name="T3" fmla="*/ 15 h 27"/>
                <a:gd name="T4" fmla="*/ 28 w 28"/>
                <a:gd name="T5" fmla="*/ 15 h 27"/>
                <a:gd name="T6" fmla="*/ 16 w 28"/>
                <a:gd name="T7" fmla="*/ 12 h 27"/>
                <a:gd name="T8" fmla="*/ 16 w 28"/>
                <a:gd name="T9" fmla="*/ 0 h 27"/>
                <a:gd name="T10" fmla="*/ 12 w 28"/>
                <a:gd name="T11" fmla="*/ 12 h 27"/>
                <a:gd name="T12" fmla="*/ 0 w 28"/>
                <a:gd name="T13" fmla="*/ 11 h 27"/>
                <a:gd name="T14" fmla="*/ 12 w 28"/>
                <a:gd name="T15" fmla="*/ 14 h 27"/>
                <a:gd name="T16" fmla="*/ 11 w 28"/>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1" y="27"/>
                  </a:moveTo>
                  <a:lnTo>
                    <a:pt x="15" y="15"/>
                  </a:lnTo>
                  <a:lnTo>
                    <a:pt x="28" y="15"/>
                  </a:lnTo>
                  <a:lnTo>
                    <a:pt x="16" y="12"/>
                  </a:lnTo>
                  <a:lnTo>
                    <a:pt x="16" y="0"/>
                  </a:lnTo>
                  <a:lnTo>
                    <a:pt x="12" y="12"/>
                  </a:lnTo>
                  <a:lnTo>
                    <a:pt x="0" y="11"/>
                  </a:lnTo>
                  <a:lnTo>
                    <a:pt x="12" y="14"/>
                  </a:lnTo>
                  <a:lnTo>
                    <a:pt x="11" y="2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14" name="Freeform 6620"/>
            <p:cNvSpPr/>
            <p:nvPr/>
          </p:nvSpPr>
          <p:spPr bwMode="auto">
            <a:xfrm>
              <a:off x="-174855" y="3351143"/>
              <a:ext cx="29876" cy="32367"/>
            </a:xfrm>
            <a:custGeom>
              <a:avLst/>
              <a:gdLst>
                <a:gd name="T0" fmla="*/ 6 w 12"/>
                <a:gd name="T1" fmla="*/ 6 h 13"/>
                <a:gd name="T2" fmla="*/ 7 w 12"/>
                <a:gd name="T3" fmla="*/ 13 h 13"/>
                <a:gd name="T4" fmla="*/ 7 w 12"/>
                <a:gd name="T5" fmla="*/ 6 h 13"/>
                <a:gd name="T6" fmla="*/ 12 w 12"/>
                <a:gd name="T7" fmla="*/ 5 h 13"/>
                <a:gd name="T8" fmla="*/ 7 w 12"/>
                <a:gd name="T9" fmla="*/ 5 h 13"/>
                <a:gd name="T10" fmla="*/ 6 w 12"/>
                <a:gd name="T11" fmla="*/ 0 h 13"/>
                <a:gd name="T12" fmla="*/ 6 w 12"/>
                <a:gd name="T13" fmla="*/ 6 h 13"/>
                <a:gd name="T14" fmla="*/ 0 w 12"/>
                <a:gd name="T15" fmla="*/ 7 h 13"/>
                <a:gd name="T16" fmla="*/ 6 w 12"/>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6" y="6"/>
                  </a:moveTo>
                  <a:lnTo>
                    <a:pt x="7" y="13"/>
                  </a:lnTo>
                  <a:lnTo>
                    <a:pt x="7" y="6"/>
                  </a:lnTo>
                  <a:lnTo>
                    <a:pt x="12" y="5"/>
                  </a:lnTo>
                  <a:lnTo>
                    <a:pt x="7" y="5"/>
                  </a:lnTo>
                  <a:lnTo>
                    <a:pt x="6" y="0"/>
                  </a:lnTo>
                  <a:lnTo>
                    <a:pt x="6" y="6"/>
                  </a:lnTo>
                  <a:lnTo>
                    <a:pt x="0" y="7"/>
                  </a:lnTo>
                  <a:lnTo>
                    <a:pt x="6" y="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15" name="Freeform 6621"/>
            <p:cNvSpPr/>
            <p:nvPr/>
          </p:nvSpPr>
          <p:spPr bwMode="auto">
            <a:xfrm>
              <a:off x="248389" y="3114627"/>
              <a:ext cx="24897" cy="27387"/>
            </a:xfrm>
            <a:custGeom>
              <a:avLst/>
              <a:gdLst>
                <a:gd name="T0" fmla="*/ 1 w 10"/>
                <a:gd name="T1" fmla="*/ 11 h 11"/>
                <a:gd name="T2" fmla="*/ 5 w 10"/>
                <a:gd name="T3" fmla="*/ 6 h 11"/>
                <a:gd name="T4" fmla="*/ 10 w 10"/>
                <a:gd name="T5" fmla="*/ 10 h 11"/>
                <a:gd name="T6" fmla="*/ 6 w 10"/>
                <a:gd name="T7" fmla="*/ 5 h 11"/>
                <a:gd name="T8" fmla="*/ 9 w 10"/>
                <a:gd name="T9" fmla="*/ 0 h 11"/>
                <a:gd name="T10" fmla="*/ 5 w 10"/>
                <a:gd name="T11" fmla="*/ 4 h 11"/>
                <a:gd name="T12" fmla="*/ 0 w 10"/>
                <a:gd name="T13" fmla="*/ 1 h 11"/>
                <a:gd name="T14" fmla="*/ 4 w 10"/>
                <a:gd name="T15" fmla="*/ 5 h 11"/>
                <a:gd name="T16" fmla="*/ 1 w 10"/>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1"/>
                  </a:moveTo>
                  <a:lnTo>
                    <a:pt x="5" y="6"/>
                  </a:lnTo>
                  <a:lnTo>
                    <a:pt x="10" y="10"/>
                  </a:lnTo>
                  <a:lnTo>
                    <a:pt x="6" y="5"/>
                  </a:lnTo>
                  <a:lnTo>
                    <a:pt x="9" y="0"/>
                  </a:lnTo>
                  <a:lnTo>
                    <a:pt x="5" y="4"/>
                  </a:lnTo>
                  <a:lnTo>
                    <a:pt x="0" y="1"/>
                  </a:lnTo>
                  <a:lnTo>
                    <a:pt x="4" y="5"/>
                  </a:lnTo>
                  <a:lnTo>
                    <a:pt x="1" y="1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16" name="Freeform 6622"/>
            <p:cNvSpPr/>
            <p:nvPr/>
          </p:nvSpPr>
          <p:spPr bwMode="auto">
            <a:xfrm>
              <a:off x="-717603" y="3615048"/>
              <a:ext cx="29876" cy="32367"/>
            </a:xfrm>
            <a:custGeom>
              <a:avLst/>
              <a:gdLst>
                <a:gd name="T0" fmla="*/ 5 w 12"/>
                <a:gd name="T1" fmla="*/ 7 h 13"/>
                <a:gd name="T2" fmla="*/ 6 w 12"/>
                <a:gd name="T3" fmla="*/ 13 h 13"/>
                <a:gd name="T4" fmla="*/ 6 w 12"/>
                <a:gd name="T5" fmla="*/ 7 h 13"/>
                <a:gd name="T6" fmla="*/ 12 w 12"/>
                <a:gd name="T7" fmla="*/ 6 h 13"/>
                <a:gd name="T8" fmla="*/ 6 w 12"/>
                <a:gd name="T9" fmla="*/ 6 h 13"/>
                <a:gd name="T10" fmla="*/ 5 w 12"/>
                <a:gd name="T11" fmla="*/ 0 h 13"/>
                <a:gd name="T12" fmla="*/ 5 w 12"/>
                <a:gd name="T13" fmla="*/ 6 h 13"/>
                <a:gd name="T14" fmla="*/ 0 w 12"/>
                <a:gd name="T15" fmla="*/ 7 h 13"/>
                <a:gd name="T16" fmla="*/ 5 w 1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5" y="7"/>
                  </a:moveTo>
                  <a:lnTo>
                    <a:pt x="6" y="13"/>
                  </a:lnTo>
                  <a:lnTo>
                    <a:pt x="6" y="7"/>
                  </a:lnTo>
                  <a:lnTo>
                    <a:pt x="12" y="6"/>
                  </a:lnTo>
                  <a:lnTo>
                    <a:pt x="6" y="6"/>
                  </a:lnTo>
                  <a:lnTo>
                    <a:pt x="5" y="0"/>
                  </a:lnTo>
                  <a:lnTo>
                    <a:pt x="5" y="6"/>
                  </a:lnTo>
                  <a:lnTo>
                    <a:pt x="0" y="7"/>
                  </a:lnTo>
                  <a:lnTo>
                    <a:pt x="5" y="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17" name="Freeform 6623"/>
            <p:cNvSpPr/>
            <p:nvPr/>
          </p:nvSpPr>
          <p:spPr bwMode="auto">
            <a:xfrm>
              <a:off x="-478595" y="3418366"/>
              <a:ext cx="24897" cy="27387"/>
            </a:xfrm>
            <a:custGeom>
              <a:avLst/>
              <a:gdLst>
                <a:gd name="T0" fmla="*/ 2 w 10"/>
                <a:gd name="T1" fmla="*/ 11 h 11"/>
                <a:gd name="T2" fmla="*/ 5 w 10"/>
                <a:gd name="T3" fmla="*/ 6 h 11"/>
                <a:gd name="T4" fmla="*/ 10 w 10"/>
                <a:gd name="T5" fmla="*/ 9 h 11"/>
                <a:gd name="T6" fmla="*/ 6 w 10"/>
                <a:gd name="T7" fmla="*/ 6 h 11"/>
                <a:gd name="T8" fmla="*/ 8 w 10"/>
                <a:gd name="T9" fmla="*/ 0 h 11"/>
                <a:gd name="T10" fmla="*/ 5 w 10"/>
                <a:gd name="T11" fmla="*/ 5 h 11"/>
                <a:gd name="T12" fmla="*/ 0 w 10"/>
                <a:gd name="T13" fmla="*/ 1 h 11"/>
                <a:gd name="T14" fmla="*/ 5 w 10"/>
                <a:gd name="T15" fmla="*/ 6 h 11"/>
                <a:gd name="T16" fmla="*/ 2 w 10"/>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2" y="11"/>
                  </a:moveTo>
                  <a:lnTo>
                    <a:pt x="5" y="6"/>
                  </a:lnTo>
                  <a:lnTo>
                    <a:pt x="10" y="9"/>
                  </a:lnTo>
                  <a:lnTo>
                    <a:pt x="6" y="6"/>
                  </a:lnTo>
                  <a:lnTo>
                    <a:pt x="8" y="0"/>
                  </a:lnTo>
                  <a:lnTo>
                    <a:pt x="5" y="5"/>
                  </a:lnTo>
                  <a:lnTo>
                    <a:pt x="0" y="1"/>
                  </a:lnTo>
                  <a:lnTo>
                    <a:pt x="5" y="6"/>
                  </a:lnTo>
                  <a:lnTo>
                    <a:pt x="2" y="11"/>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18" name="Freeform 6624"/>
            <p:cNvSpPr/>
            <p:nvPr/>
          </p:nvSpPr>
          <p:spPr bwMode="auto">
            <a:xfrm>
              <a:off x="-271952" y="4172732"/>
              <a:ext cx="29876" cy="32367"/>
            </a:xfrm>
            <a:custGeom>
              <a:avLst/>
              <a:gdLst>
                <a:gd name="T0" fmla="*/ 6 w 12"/>
                <a:gd name="T1" fmla="*/ 7 h 13"/>
                <a:gd name="T2" fmla="*/ 7 w 12"/>
                <a:gd name="T3" fmla="*/ 13 h 13"/>
                <a:gd name="T4" fmla="*/ 6 w 12"/>
                <a:gd name="T5" fmla="*/ 6 h 13"/>
                <a:gd name="T6" fmla="*/ 12 w 12"/>
                <a:gd name="T7" fmla="*/ 5 h 13"/>
                <a:gd name="T8" fmla="*/ 6 w 12"/>
                <a:gd name="T9" fmla="*/ 5 h 13"/>
                <a:gd name="T10" fmla="*/ 5 w 12"/>
                <a:gd name="T11" fmla="*/ 0 h 13"/>
                <a:gd name="T12" fmla="*/ 5 w 12"/>
                <a:gd name="T13" fmla="*/ 6 h 13"/>
                <a:gd name="T14" fmla="*/ 0 w 12"/>
                <a:gd name="T15" fmla="*/ 7 h 13"/>
                <a:gd name="T16" fmla="*/ 6 w 1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6" y="7"/>
                  </a:moveTo>
                  <a:lnTo>
                    <a:pt x="7" y="13"/>
                  </a:lnTo>
                  <a:lnTo>
                    <a:pt x="6" y="6"/>
                  </a:lnTo>
                  <a:lnTo>
                    <a:pt x="12" y="5"/>
                  </a:lnTo>
                  <a:lnTo>
                    <a:pt x="6" y="5"/>
                  </a:lnTo>
                  <a:lnTo>
                    <a:pt x="5" y="0"/>
                  </a:lnTo>
                  <a:lnTo>
                    <a:pt x="5" y="6"/>
                  </a:lnTo>
                  <a:lnTo>
                    <a:pt x="0" y="7"/>
                  </a:lnTo>
                  <a:lnTo>
                    <a:pt x="6" y="7"/>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19" name="Freeform 6625"/>
            <p:cNvSpPr/>
            <p:nvPr/>
          </p:nvSpPr>
          <p:spPr bwMode="auto">
            <a:xfrm>
              <a:off x="59173" y="3896380"/>
              <a:ext cx="37344" cy="39836"/>
            </a:xfrm>
            <a:custGeom>
              <a:avLst/>
              <a:gdLst>
                <a:gd name="T0" fmla="*/ 7 w 15"/>
                <a:gd name="T1" fmla="*/ 10 h 16"/>
                <a:gd name="T2" fmla="*/ 11 w 15"/>
                <a:gd name="T3" fmla="*/ 16 h 16"/>
                <a:gd name="T4" fmla="*/ 8 w 15"/>
                <a:gd name="T5" fmla="*/ 9 h 16"/>
                <a:gd name="T6" fmla="*/ 15 w 15"/>
                <a:gd name="T7" fmla="*/ 4 h 16"/>
                <a:gd name="T8" fmla="*/ 8 w 15"/>
                <a:gd name="T9" fmla="*/ 8 h 16"/>
                <a:gd name="T10" fmla="*/ 3 w 15"/>
                <a:gd name="T11" fmla="*/ 0 h 16"/>
                <a:gd name="T12" fmla="*/ 6 w 15"/>
                <a:gd name="T13" fmla="*/ 8 h 16"/>
                <a:gd name="T14" fmla="*/ 0 w 15"/>
                <a:gd name="T15" fmla="*/ 13 h 16"/>
                <a:gd name="T16" fmla="*/ 7 w 15"/>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7" y="10"/>
                  </a:moveTo>
                  <a:lnTo>
                    <a:pt x="11" y="16"/>
                  </a:lnTo>
                  <a:lnTo>
                    <a:pt x="8" y="9"/>
                  </a:lnTo>
                  <a:lnTo>
                    <a:pt x="15" y="4"/>
                  </a:lnTo>
                  <a:lnTo>
                    <a:pt x="8" y="8"/>
                  </a:lnTo>
                  <a:lnTo>
                    <a:pt x="3" y="0"/>
                  </a:lnTo>
                  <a:lnTo>
                    <a:pt x="6" y="8"/>
                  </a:lnTo>
                  <a:lnTo>
                    <a:pt x="0" y="13"/>
                  </a:lnTo>
                  <a:lnTo>
                    <a:pt x="7" y="1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20" name="Freeform 6626"/>
            <p:cNvSpPr/>
            <p:nvPr/>
          </p:nvSpPr>
          <p:spPr bwMode="auto">
            <a:xfrm>
              <a:off x="853381" y="3259027"/>
              <a:ext cx="32365" cy="32367"/>
            </a:xfrm>
            <a:custGeom>
              <a:avLst/>
              <a:gdLst>
                <a:gd name="T0" fmla="*/ 5 w 13"/>
                <a:gd name="T1" fmla="*/ 13 h 13"/>
                <a:gd name="T2" fmla="*/ 6 w 13"/>
                <a:gd name="T3" fmla="*/ 7 h 13"/>
                <a:gd name="T4" fmla="*/ 13 w 13"/>
                <a:gd name="T5" fmla="*/ 7 h 13"/>
                <a:gd name="T6" fmla="*/ 7 w 13"/>
                <a:gd name="T7" fmla="*/ 6 h 13"/>
                <a:gd name="T8" fmla="*/ 7 w 13"/>
                <a:gd name="T9" fmla="*/ 0 h 13"/>
                <a:gd name="T10" fmla="*/ 6 w 13"/>
                <a:gd name="T11" fmla="*/ 6 h 13"/>
                <a:gd name="T12" fmla="*/ 0 w 13"/>
                <a:gd name="T13" fmla="*/ 5 h 13"/>
                <a:gd name="T14" fmla="*/ 5 w 13"/>
                <a:gd name="T15" fmla="*/ 7 h 13"/>
                <a:gd name="T16" fmla="*/ 5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5" y="13"/>
                  </a:moveTo>
                  <a:lnTo>
                    <a:pt x="6" y="7"/>
                  </a:lnTo>
                  <a:lnTo>
                    <a:pt x="13" y="7"/>
                  </a:lnTo>
                  <a:lnTo>
                    <a:pt x="7" y="6"/>
                  </a:lnTo>
                  <a:lnTo>
                    <a:pt x="7" y="0"/>
                  </a:lnTo>
                  <a:lnTo>
                    <a:pt x="6" y="6"/>
                  </a:lnTo>
                  <a:lnTo>
                    <a:pt x="0" y="5"/>
                  </a:lnTo>
                  <a:lnTo>
                    <a:pt x="5" y="7"/>
                  </a:lnTo>
                  <a:lnTo>
                    <a:pt x="5" y="1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21" name="Freeform 6627"/>
            <p:cNvSpPr/>
            <p:nvPr/>
          </p:nvSpPr>
          <p:spPr bwMode="auto">
            <a:xfrm>
              <a:off x="-242076" y="3747002"/>
              <a:ext cx="32365" cy="32367"/>
            </a:xfrm>
            <a:custGeom>
              <a:avLst/>
              <a:gdLst>
                <a:gd name="T0" fmla="*/ 7 w 13"/>
                <a:gd name="T1" fmla="*/ 13 h 13"/>
                <a:gd name="T2" fmla="*/ 8 w 13"/>
                <a:gd name="T3" fmla="*/ 6 h 13"/>
                <a:gd name="T4" fmla="*/ 13 w 13"/>
                <a:gd name="T5" fmla="*/ 7 h 13"/>
                <a:gd name="T6" fmla="*/ 8 w 13"/>
                <a:gd name="T7" fmla="*/ 5 h 13"/>
                <a:gd name="T8" fmla="*/ 8 w 13"/>
                <a:gd name="T9" fmla="*/ 0 h 13"/>
                <a:gd name="T10" fmla="*/ 7 w 13"/>
                <a:gd name="T11" fmla="*/ 5 h 13"/>
                <a:gd name="T12" fmla="*/ 0 w 13"/>
                <a:gd name="T13" fmla="*/ 5 h 13"/>
                <a:gd name="T14" fmla="*/ 7 w 13"/>
                <a:gd name="T15" fmla="*/ 6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lnTo>
                    <a:pt x="8" y="6"/>
                  </a:lnTo>
                  <a:lnTo>
                    <a:pt x="13" y="7"/>
                  </a:lnTo>
                  <a:lnTo>
                    <a:pt x="8" y="5"/>
                  </a:lnTo>
                  <a:lnTo>
                    <a:pt x="8" y="0"/>
                  </a:lnTo>
                  <a:lnTo>
                    <a:pt x="7" y="5"/>
                  </a:lnTo>
                  <a:lnTo>
                    <a:pt x="0" y="5"/>
                  </a:lnTo>
                  <a:lnTo>
                    <a:pt x="7" y="6"/>
                  </a:lnTo>
                  <a:lnTo>
                    <a:pt x="7" y="1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sp>
          <p:nvSpPr>
            <p:cNvPr id="222" name="Freeform 5812"/>
            <p:cNvSpPr/>
            <p:nvPr/>
          </p:nvSpPr>
          <p:spPr bwMode="auto">
            <a:xfrm>
              <a:off x="7581448" y="3973257"/>
              <a:ext cx="104242" cy="104243"/>
            </a:xfrm>
            <a:custGeom>
              <a:avLst/>
              <a:gdLst>
                <a:gd name="T0" fmla="*/ 0 w 23"/>
                <a:gd name="T1" fmla="*/ 4 h 23"/>
                <a:gd name="T2" fmla="*/ 11 w 23"/>
                <a:gd name="T3" fmla="*/ 11 h 23"/>
                <a:gd name="T4" fmla="*/ 19 w 23"/>
                <a:gd name="T5" fmla="*/ 0 h 23"/>
                <a:gd name="T6" fmla="*/ 14 w 23"/>
                <a:gd name="T7" fmla="*/ 12 h 23"/>
                <a:gd name="T8" fmla="*/ 23 w 23"/>
                <a:gd name="T9" fmla="*/ 19 h 23"/>
                <a:gd name="T10" fmla="*/ 11 w 23"/>
                <a:gd name="T11" fmla="*/ 13 h 23"/>
                <a:gd name="T12" fmla="*/ 4 w 23"/>
                <a:gd name="T13" fmla="*/ 23 h 23"/>
                <a:gd name="T14" fmla="*/ 10 w 23"/>
                <a:gd name="T15" fmla="*/ 12 h 23"/>
                <a:gd name="T16" fmla="*/ 0 w 23"/>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0" y="4"/>
                  </a:moveTo>
                  <a:lnTo>
                    <a:pt x="11" y="11"/>
                  </a:lnTo>
                  <a:lnTo>
                    <a:pt x="19" y="0"/>
                  </a:lnTo>
                  <a:lnTo>
                    <a:pt x="14" y="12"/>
                  </a:lnTo>
                  <a:lnTo>
                    <a:pt x="23" y="19"/>
                  </a:lnTo>
                  <a:lnTo>
                    <a:pt x="11" y="13"/>
                  </a:lnTo>
                  <a:lnTo>
                    <a:pt x="4" y="23"/>
                  </a:lnTo>
                  <a:lnTo>
                    <a:pt x="10" y="12"/>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109742" tIns="54871" rIns="109742" bIns="54871" numCol="1" anchor="t" anchorCtr="0" compatLnSpc="1"/>
            <a:lstStyle/>
            <a:p>
              <a:endParaRPr lang="zh-CN" altLang="en-US"/>
            </a:p>
          </p:txBody>
        </p:sp>
      </p:grpSp>
      <p:sp>
        <p:nvSpPr>
          <p:cNvPr id="18" name="TextBox 146"/>
          <p:cNvSpPr txBox="1">
            <a:spLocks noChangeArrowheads="1"/>
          </p:cNvSpPr>
          <p:nvPr/>
        </p:nvSpPr>
        <p:spPr bwMode="auto">
          <a:xfrm>
            <a:off x="6187018" y="3655852"/>
            <a:ext cx="434338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l"/>
            <a:r>
              <a:rPr lang="zh-CN" altLang="en-US" sz="2000" b="1" dirty="0" smtClean="0">
                <a:solidFill>
                  <a:srgbClr val="BCE8F2"/>
                </a:solidFill>
                <a:latin typeface="+mn-ea"/>
                <a:ea typeface="+mn-ea"/>
                <a:cs typeface="+mn-ea"/>
              </a:rPr>
              <a:t>邮箱：</a:t>
            </a:r>
            <a:r>
              <a:rPr lang="en-US" altLang="zh-CN" sz="2000" b="1" dirty="0" smtClean="0">
                <a:solidFill>
                  <a:srgbClr val="BCE8F2"/>
                </a:solidFill>
                <a:latin typeface="+mn-ea"/>
                <a:ea typeface="+mn-ea"/>
                <a:cs typeface="+mn-ea"/>
              </a:rPr>
              <a:t>xusb531@nenu.edu.cn</a:t>
            </a:r>
          </a:p>
          <a:p>
            <a:r>
              <a:rPr lang="zh-CN" altLang="en-US" sz="2000" b="1" dirty="0" smtClean="0">
                <a:solidFill>
                  <a:srgbClr val="BCE8F2"/>
                </a:solidFill>
                <a:latin typeface="+mn-ea"/>
                <a:cs typeface="+mn-ea"/>
              </a:rPr>
              <a:t>邮箱：</a:t>
            </a:r>
            <a:r>
              <a:rPr lang="en-US" altLang="zh-CN" sz="2000" b="1" dirty="0" smtClean="0">
                <a:solidFill>
                  <a:srgbClr val="BCE8F2"/>
                </a:solidFill>
                <a:latin typeface="+mn-ea"/>
                <a:ea typeface="+mn-ea"/>
                <a:cs typeface="+mn-ea"/>
              </a:rPr>
              <a:t>renk205</a:t>
            </a:r>
            <a:r>
              <a:rPr lang="en-US" altLang="zh-CN" sz="2000" b="1" dirty="0" smtClean="0">
                <a:solidFill>
                  <a:srgbClr val="BCE8F2"/>
                </a:solidFill>
                <a:latin typeface="+mn-ea"/>
                <a:cs typeface="+mn-ea"/>
              </a:rPr>
              <a:t>@nenu.edu.cn</a:t>
            </a:r>
            <a:endParaRPr lang="en-US" altLang="zh-CN" sz="2000" b="1" dirty="0" smtClean="0">
              <a:solidFill>
                <a:srgbClr val="BCE8F2"/>
              </a:solidFill>
              <a:latin typeface="+mn-ea"/>
              <a:ea typeface="+mn-ea"/>
              <a:cs typeface="+mn-ea"/>
            </a:endParaRPr>
          </a:p>
          <a:p>
            <a:r>
              <a:rPr lang="zh-CN" altLang="en-US" sz="2000" b="1" dirty="0">
                <a:solidFill>
                  <a:srgbClr val="BCE8F2"/>
                </a:solidFill>
                <a:latin typeface="+mn-ea"/>
                <a:cs typeface="+mn-ea"/>
              </a:rPr>
              <a:t>邮箱</a:t>
            </a:r>
            <a:r>
              <a:rPr lang="zh-CN" altLang="en-US" sz="2000" b="1" dirty="0" smtClean="0">
                <a:solidFill>
                  <a:srgbClr val="BCE8F2"/>
                </a:solidFill>
                <a:latin typeface="+mn-ea"/>
                <a:cs typeface="+mn-ea"/>
              </a:rPr>
              <a:t>：</a:t>
            </a:r>
            <a:r>
              <a:rPr lang="en-US" altLang="zh-CN" sz="2000" b="1" dirty="0" smtClean="0">
                <a:solidFill>
                  <a:srgbClr val="BCE8F2"/>
                </a:solidFill>
                <a:latin typeface="+mn-ea"/>
                <a:ea typeface="+mn-ea"/>
                <a:cs typeface="+mn-ea"/>
              </a:rPr>
              <a:t>zhanghj167@nenu.edu.cn</a:t>
            </a:r>
            <a:endParaRPr lang="en-US" altLang="zh-CN" sz="2000" b="1" dirty="0">
              <a:solidFill>
                <a:srgbClr val="BCE8F2"/>
              </a:solidFill>
              <a:latin typeface="+mn-ea"/>
              <a:ea typeface="+mn-ea"/>
            </a:endParaRPr>
          </a:p>
        </p:txBody>
      </p:sp>
      <p:sp>
        <p:nvSpPr>
          <p:cNvPr id="56" name="矩形 55"/>
          <p:cNvSpPr/>
          <p:nvPr/>
        </p:nvSpPr>
        <p:spPr>
          <a:xfrm>
            <a:off x="3940225" y="1230068"/>
            <a:ext cx="4063180" cy="1200485"/>
          </a:xfrm>
          <a:prstGeom prst="rect">
            <a:avLst/>
          </a:prstGeom>
          <a:noFill/>
          <a:ln>
            <a:noFill/>
          </a:ln>
        </p:spPr>
        <p:txBody>
          <a:bodyPr wrap="none">
            <a:spAutoFit/>
          </a:bodyPr>
          <a:lstStyle/>
          <a:p>
            <a:pPr algn="ctr"/>
            <a:r>
              <a:rPr lang="zh-CN" altLang="en-US" sz="7200" spc="360" dirty="0">
                <a:solidFill>
                  <a:schemeClr val="accent3">
                    <a:lumMod val="60000"/>
                    <a:lumOff val="40000"/>
                  </a:schemeClr>
                </a:solidFill>
                <a:effectLst>
                  <a:glow rad="127000">
                    <a:schemeClr val="accent1">
                      <a:satMod val="175000"/>
                      <a:alpha val="30000"/>
                    </a:schemeClr>
                  </a:glow>
                </a:effectLst>
                <a:latin typeface="方正兰亭中粗黑_GBK" panose="02000000000000000000" pitchFamily="2" charset="-122"/>
                <a:ea typeface="方正兰亭中粗黑_GBK" panose="02000000000000000000" pitchFamily="2" charset="-122"/>
              </a:rPr>
              <a:t>感谢聆听</a:t>
            </a:r>
          </a:p>
        </p:txBody>
      </p:sp>
      <p:sp>
        <p:nvSpPr>
          <p:cNvPr id="57" name="矩形 56"/>
          <p:cNvSpPr/>
          <p:nvPr/>
        </p:nvSpPr>
        <p:spPr>
          <a:xfrm>
            <a:off x="4975261" y="825080"/>
            <a:ext cx="1993113" cy="461725"/>
          </a:xfrm>
          <a:prstGeom prst="rect">
            <a:avLst/>
          </a:prstGeom>
          <a:ln>
            <a:noFill/>
          </a:ln>
        </p:spPr>
        <p:txBody>
          <a:bodyPr wrap="none">
            <a:spAutoFit/>
          </a:bodyPr>
          <a:lstStyle/>
          <a:p>
            <a:pPr algn="ctr"/>
            <a:r>
              <a:rPr lang="en-US" altLang="zh-CN" sz="2400" dirty="0">
                <a:solidFill>
                  <a:schemeClr val="accent3">
                    <a:lumMod val="40000"/>
                    <a:lumOff val="60000"/>
                  </a:schemeClr>
                </a:solidFill>
                <a:latin typeface="方正兰亭中黑_GBK" pitchFamily="2" charset="-122"/>
                <a:ea typeface="方正兰亭中黑_GBK" pitchFamily="2" charset="-122"/>
              </a:rPr>
              <a:t>Thank you!</a:t>
            </a:r>
            <a:endParaRPr lang="zh-CN" altLang="en-US" sz="2400" dirty="0">
              <a:solidFill>
                <a:schemeClr val="accent3">
                  <a:lumMod val="40000"/>
                  <a:lumOff val="60000"/>
                </a:schemeClr>
              </a:solidFill>
              <a:latin typeface="方正兰亭中黑_GBK" pitchFamily="2" charset="-122"/>
              <a:ea typeface="方正兰亭中黑_GBK" pitchFamily="2" charset="-122"/>
            </a:endParaRPr>
          </a:p>
        </p:txBody>
      </p:sp>
      <p:sp>
        <p:nvSpPr>
          <p:cNvPr id="3" name="矩形 2"/>
          <p:cNvSpPr/>
          <p:nvPr/>
        </p:nvSpPr>
        <p:spPr>
          <a:xfrm>
            <a:off x="2589149" y="3661704"/>
            <a:ext cx="3092031" cy="1015663"/>
          </a:xfrm>
          <a:prstGeom prst="rect">
            <a:avLst/>
          </a:prstGeom>
        </p:spPr>
        <p:txBody>
          <a:bodyPr wrap="square">
            <a:spAutoFit/>
          </a:bodyPr>
          <a:lstStyle/>
          <a:p>
            <a:r>
              <a:rPr lang="zh-CN" altLang="en-US" sz="2000" b="1" dirty="0" smtClean="0">
                <a:solidFill>
                  <a:srgbClr val="BCE8F2"/>
                </a:solidFill>
                <a:latin typeface="+mn-ea"/>
                <a:cs typeface="+mn-ea"/>
              </a:rPr>
              <a:t>姓名：徐劭斌</a:t>
            </a:r>
            <a:endParaRPr lang="en-US" altLang="zh-CN" sz="2000" b="1" dirty="0">
              <a:solidFill>
                <a:srgbClr val="BCE8F2"/>
              </a:solidFill>
              <a:latin typeface="+mn-ea"/>
              <a:cs typeface="+mn-ea"/>
            </a:endParaRPr>
          </a:p>
          <a:p>
            <a:r>
              <a:rPr lang="zh-CN" altLang="en-US" sz="2000" b="1" dirty="0">
                <a:solidFill>
                  <a:srgbClr val="BCE8F2"/>
                </a:solidFill>
                <a:latin typeface="+mn-ea"/>
                <a:cs typeface="+mn-ea"/>
              </a:rPr>
              <a:t>姓名：</a:t>
            </a:r>
            <a:r>
              <a:rPr lang="zh-CN" altLang="en-US" sz="2000" b="1" dirty="0" smtClean="0">
                <a:solidFill>
                  <a:srgbClr val="BCE8F2"/>
                </a:solidFill>
                <a:latin typeface="+mn-ea"/>
                <a:cs typeface="+mn-ea"/>
              </a:rPr>
              <a:t>任珂</a:t>
            </a:r>
            <a:endParaRPr lang="en-US" altLang="zh-CN" sz="2000" b="1" dirty="0" smtClean="0">
              <a:solidFill>
                <a:srgbClr val="BCE8F2"/>
              </a:solidFill>
              <a:latin typeface="+mn-ea"/>
              <a:cs typeface="+mn-ea"/>
            </a:endParaRPr>
          </a:p>
          <a:p>
            <a:r>
              <a:rPr lang="zh-CN" altLang="en-US" sz="2000" b="1" dirty="0">
                <a:solidFill>
                  <a:srgbClr val="BCE8F2"/>
                </a:solidFill>
                <a:latin typeface="+mn-ea"/>
                <a:cs typeface="+mn-ea"/>
              </a:rPr>
              <a:t>姓名：</a:t>
            </a:r>
            <a:r>
              <a:rPr lang="zh-CN" altLang="en-US" sz="2000" b="1" dirty="0" smtClean="0">
                <a:solidFill>
                  <a:srgbClr val="BCE8F2"/>
                </a:solidFill>
                <a:latin typeface="+mn-ea"/>
                <a:cs typeface="+mn-ea"/>
              </a:rPr>
              <a:t>张</a:t>
            </a:r>
            <a:r>
              <a:rPr lang="zh-CN" altLang="en-US" sz="2000" b="1" dirty="0">
                <a:solidFill>
                  <a:srgbClr val="BCE8F2"/>
                </a:solidFill>
                <a:latin typeface="+mn-ea"/>
                <a:cs typeface="+mn-ea"/>
              </a:rPr>
              <a:t>慧</a:t>
            </a:r>
            <a:r>
              <a:rPr lang="zh-CN" altLang="en-US" sz="2000" b="1" dirty="0" smtClean="0">
                <a:solidFill>
                  <a:srgbClr val="BCE8F2"/>
                </a:solidFill>
                <a:latin typeface="+mn-ea"/>
                <a:cs typeface="+mn-ea"/>
              </a:rPr>
              <a:t>杰</a:t>
            </a:r>
            <a:r>
              <a:rPr lang="en-US" altLang="zh-CN" sz="2000" b="1" dirty="0" smtClean="0">
                <a:solidFill>
                  <a:srgbClr val="BCE8F2"/>
                </a:solidFill>
                <a:latin typeface="+mn-ea"/>
                <a:cs typeface="+mn-ea"/>
              </a:rPr>
              <a:t>(</a:t>
            </a:r>
            <a:r>
              <a:rPr lang="zh-CN" altLang="en-US" sz="2000" b="1" dirty="0">
                <a:solidFill>
                  <a:srgbClr val="BCE8F2"/>
                </a:solidFill>
                <a:latin typeface="+mn-ea"/>
                <a:cs typeface="+mn-ea"/>
              </a:rPr>
              <a:t>指导</a:t>
            </a:r>
            <a:r>
              <a:rPr lang="zh-CN" altLang="en-US" sz="2000" b="1" dirty="0" smtClean="0">
                <a:solidFill>
                  <a:srgbClr val="BCE8F2"/>
                </a:solidFill>
                <a:latin typeface="+mn-ea"/>
                <a:cs typeface="+mn-ea"/>
              </a:rPr>
              <a:t>老师</a:t>
            </a:r>
            <a:r>
              <a:rPr lang="en-US" altLang="zh-CN" sz="2000" b="1" dirty="0" smtClean="0">
                <a:solidFill>
                  <a:srgbClr val="BCE8F2"/>
                </a:solidFill>
                <a:latin typeface="+mn-ea"/>
                <a:cs typeface="+mn-ea"/>
              </a:rPr>
              <a:t>)</a:t>
            </a:r>
            <a:endParaRPr lang="zh-CN" altLang="en-US" sz="2000" dirty="0"/>
          </a:p>
        </p:txBody>
      </p:sp>
      <p:pic>
        <p:nvPicPr>
          <p:cNvPr id="101" name="2" descr="D:\360data\重要数据\桌面\555555555.png"/>
          <p:cNvPicPr>
            <a:picLocks noChangeAspect="1" noChangeArrowheads="1"/>
          </p:cNvPicPr>
          <p:nvPr/>
        </p:nvPicPr>
        <p:blipFill>
          <a:blip r:embed="rId4"/>
          <a:srcRect/>
          <a:stretch>
            <a:fillRect/>
          </a:stretch>
        </p:blipFill>
        <p:spPr bwMode="auto">
          <a:xfrm>
            <a:off x="236241" y="74827"/>
            <a:ext cx="2134500" cy="2134500"/>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02" name="3" descr="D:\360data\重要数据\桌面\4444444444.png"/>
          <p:cNvPicPr>
            <a:picLocks noChangeAspect="1" noChangeArrowheads="1"/>
          </p:cNvPicPr>
          <p:nvPr/>
        </p:nvPicPr>
        <p:blipFill>
          <a:blip r:embed="rId5"/>
          <a:srcRect/>
          <a:stretch>
            <a:fillRect/>
          </a:stretch>
        </p:blipFill>
        <p:spPr bwMode="auto">
          <a:xfrm>
            <a:off x="236241" y="74827"/>
            <a:ext cx="2134500" cy="2134500"/>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03" name="4" descr="D:\360data\重要数据\桌面\333333333333.png"/>
          <p:cNvPicPr>
            <a:picLocks noChangeAspect="1" noChangeArrowheads="1"/>
          </p:cNvPicPr>
          <p:nvPr/>
        </p:nvPicPr>
        <p:blipFill>
          <a:blip r:embed="rId6"/>
          <a:srcRect/>
          <a:stretch>
            <a:fillRect/>
          </a:stretch>
        </p:blipFill>
        <p:spPr bwMode="auto">
          <a:xfrm>
            <a:off x="236241" y="74827"/>
            <a:ext cx="2134500" cy="2134500"/>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04" name="5" descr="D:\360data\重要数据\桌面\222222.png"/>
          <p:cNvPicPr>
            <a:picLocks noChangeAspect="1" noChangeArrowheads="1"/>
          </p:cNvPicPr>
          <p:nvPr/>
        </p:nvPicPr>
        <p:blipFill>
          <a:blip r:embed="rId7"/>
          <a:srcRect/>
          <a:stretch>
            <a:fillRect/>
          </a:stretch>
        </p:blipFill>
        <p:spPr bwMode="auto">
          <a:xfrm>
            <a:off x="236241" y="74827"/>
            <a:ext cx="2134500" cy="2134500"/>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05" name="图片 104" descr="timg"/>
          <p:cNvPicPr>
            <a:picLocks noChangeAspect="1"/>
          </p:cNvPicPr>
          <p:nvPr/>
        </p:nvPicPr>
        <p:blipFill>
          <a:blip r:embed="rId8"/>
          <a:srcRect l="8512" t="16471" r="8116" b="16594"/>
          <a:stretch>
            <a:fillRect/>
          </a:stretch>
        </p:blipFill>
        <p:spPr>
          <a:xfrm>
            <a:off x="791787" y="645025"/>
            <a:ext cx="1028287" cy="1016909"/>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0" advTm="7969"/>
    </mc:Choice>
    <mc:Fallback xmlns="">
      <p:transition advTm="7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3000" fill="hold" nodeType="withEffect">
                                  <p:stCondLst>
                                    <p:cond delay="0"/>
                                  </p:stCondLst>
                                  <p:childTnLst>
                                    <p:animRot by="-10800000">
                                      <p:cBhvr>
                                        <p:cTn id="6" dur="1000" fill="hold"/>
                                        <p:tgtEl>
                                          <p:spTgt spid="101"/>
                                        </p:tgtEl>
                                        <p:attrNameLst>
                                          <p:attrName>r</p:attrName>
                                        </p:attrNameLst>
                                      </p:cBhvr>
                                    </p:animRot>
                                  </p:childTnLst>
                                </p:cTn>
                              </p:par>
                              <p:par>
                                <p:cTn id="7" presetID="8" presetClass="emph" presetSubtype="0" repeatCount="3000" fill="hold" nodeType="withEffect">
                                  <p:stCondLst>
                                    <p:cond delay="0"/>
                                  </p:stCondLst>
                                  <p:childTnLst>
                                    <p:animRot by="-43200000">
                                      <p:cBhvr>
                                        <p:cTn id="8" dur="5000" fill="hold"/>
                                        <p:tgtEl>
                                          <p:spTgt spid="1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 name="TextBox 13"/>
          <p:cNvSpPr txBox="1">
            <a:spLocks noChangeArrowheads="1"/>
          </p:cNvSpPr>
          <p:nvPr/>
        </p:nvSpPr>
        <p:spPr bwMode="auto">
          <a:xfrm>
            <a:off x="0" y="0"/>
            <a:ext cx="12191999" cy="700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panose="020B0604020202020204" pitchFamily="34" charset="0"/>
              <a:buChar char="–"/>
              <a:defRPr sz="2800">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pPr fontAlgn="auto">
              <a:spcAft>
                <a:spcPts val="0"/>
              </a:spcAft>
            </a:pPr>
            <a:r>
              <a:rPr lang="zh-CN" altLang="en-US" sz="3600" b="1" dirty="0" smtClean="0">
                <a:latin typeface="微软雅黑" panose="020B0503020204020204" pitchFamily="34" charset="-122"/>
                <a:ea typeface="微软雅黑" panose="020B0503020204020204" pitchFamily="34" charset="-122"/>
                <a:sym typeface="+mn-ea"/>
              </a:rPr>
              <a:t>分析思路</a:t>
            </a:r>
            <a:endParaRPr lang="zh-CN" altLang="zh-CN" sz="3600" dirty="0">
              <a:latin typeface="微软雅黑" panose="020B0503020204020204" pitchFamily="34" charset="-122"/>
              <a:ea typeface="微软雅黑" panose="020B0503020204020204" pitchFamily="34" charset="-122"/>
            </a:endParaRPr>
          </a:p>
        </p:txBody>
      </p:sp>
      <p:sp>
        <p:nvSpPr>
          <p:cNvPr id="21" name="圆角矩形 20"/>
          <p:cNvSpPr/>
          <p:nvPr/>
        </p:nvSpPr>
        <p:spPr>
          <a:xfrm>
            <a:off x="2526250" y="3096515"/>
            <a:ext cx="2290605" cy="40611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33"/>
          <p:cNvSpPr/>
          <p:nvPr/>
        </p:nvSpPr>
        <p:spPr bwMode="auto">
          <a:xfrm>
            <a:off x="340868" y="1478179"/>
            <a:ext cx="2573806" cy="679596"/>
          </a:xfrm>
          <a:prstGeom prst="roundRect">
            <a:avLst>
              <a:gd name="adj" fmla="val 50000"/>
            </a:avLst>
          </a:prstGeom>
          <a:solidFill>
            <a:srgbClr val="30B8D8">
              <a:alpha val="25000"/>
            </a:srgbClr>
          </a:solidFill>
          <a:ln w="12700">
            <a:solidFill>
              <a:srgbClr val="30B8D8"/>
            </a:solidFill>
            <a:miter lim="800000"/>
          </a:ln>
          <a:effectLst>
            <a:glow rad="88900">
              <a:schemeClr val="accent1">
                <a:satMod val="175000"/>
                <a:alpha val="30000"/>
              </a:schemeClr>
            </a:glow>
          </a:effec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Clr>
                <a:srgbClr val="FF0000"/>
              </a:buClr>
              <a:buSzPct val="70000"/>
              <a:buFontTx/>
              <a:buNone/>
              <a:defRPr/>
            </a:pPr>
            <a:endParaRPr lang="zh-CN" altLang="en-US" sz="2400" dirty="0">
              <a:solidFill>
                <a:schemeClr val="tx2"/>
              </a:solidFill>
              <a:latin typeface="Arial" panose="020B0604020202020204" pitchFamily="34" charset="0"/>
              <a:ea typeface="方正兰亭黑_GBK" pitchFamily="2" charset="-122"/>
            </a:endParaRPr>
          </a:p>
        </p:txBody>
      </p:sp>
      <p:sp>
        <p:nvSpPr>
          <p:cNvPr id="26" name="TextBox 146"/>
          <p:cNvSpPr txBox="1">
            <a:spLocks noChangeArrowheads="1"/>
          </p:cNvSpPr>
          <p:nvPr/>
        </p:nvSpPr>
        <p:spPr bwMode="auto">
          <a:xfrm>
            <a:off x="331455" y="1563852"/>
            <a:ext cx="258321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公司组织结构</a:t>
            </a:r>
            <a:endParaRPr lang="en-US" altLang="zh-CN" sz="2800" b="1" dirty="0">
              <a:solidFill>
                <a:srgbClr val="BCE8F2"/>
              </a:solidFill>
              <a:latin typeface="微软雅黑" panose="020B0503020204020204" pitchFamily="34" charset="-122"/>
              <a:ea typeface="微软雅黑" panose="020B0503020204020204" pitchFamily="34" charset="-122"/>
            </a:endParaRPr>
          </a:p>
        </p:txBody>
      </p:sp>
      <p:grpSp>
        <p:nvGrpSpPr>
          <p:cNvPr id="33" name="组合 32"/>
          <p:cNvGrpSpPr/>
          <p:nvPr/>
        </p:nvGrpSpPr>
        <p:grpSpPr bwMode="auto">
          <a:xfrm>
            <a:off x="2920244" y="1341155"/>
            <a:ext cx="3204000" cy="891656"/>
            <a:chOff x="755576" y="4580180"/>
            <a:chExt cx="2041610" cy="742330"/>
          </a:xfrm>
        </p:grpSpPr>
        <p:sp>
          <p:nvSpPr>
            <p:cNvPr id="34" name="AutoShape 14"/>
            <p:cNvSpPr>
              <a:spLocks noChangeArrowheads="1"/>
            </p:cNvSpPr>
            <p:nvPr/>
          </p:nvSpPr>
          <p:spPr bwMode="gray">
            <a:xfrm>
              <a:off x="755576" y="4580180"/>
              <a:ext cx="2041610" cy="742330"/>
            </a:xfrm>
            <a:prstGeom prst="chevron">
              <a:avLst>
                <a:gd name="adj" fmla="val 57040"/>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35" name="Text Box 15"/>
            <p:cNvSpPr txBox="1">
              <a:spLocks noChangeArrowheads="1"/>
            </p:cNvSpPr>
            <p:nvPr/>
          </p:nvSpPr>
          <p:spPr bwMode="gray">
            <a:xfrm>
              <a:off x="1393188" y="4682299"/>
              <a:ext cx="928591" cy="53809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划分</a:t>
              </a:r>
              <a:r>
                <a:rPr lang="zh-CN" altLang="en-US" sz="1800" b="1" dirty="0" smtClean="0">
                  <a:solidFill>
                    <a:srgbClr val="FFFFFF"/>
                  </a:solidFill>
                  <a:latin typeface="宋体" panose="02010600030101010101" pitchFamily="2" charset="-122"/>
                </a:rPr>
                <a:t>员工</a:t>
              </a:r>
              <a:endParaRPr lang="en-US" altLang="zh-CN" sz="1800" b="1" dirty="0" smtClean="0">
                <a:solidFill>
                  <a:srgbClr val="FFFFFF"/>
                </a:solidFill>
                <a:latin typeface="宋体" panose="02010600030101010101" pitchFamily="2" charset="-122"/>
              </a:endParaRPr>
            </a:p>
            <a:p>
              <a:pPr algn="ctr"/>
              <a:r>
                <a:rPr lang="zh-CN" altLang="en-US" sz="1800" b="1" dirty="0" smtClean="0">
                  <a:solidFill>
                    <a:srgbClr val="FFFFFF"/>
                  </a:solidFill>
                  <a:latin typeface="宋体" panose="02010600030101010101" pitchFamily="2" charset="-122"/>
                </a:rPr>
                <a:t>所属</a:t>
              </a:r>
              <a:r>
                <a:rPr lang="zh-CN" altLang="en-US" sz="1800" b="1" dirty="0">
                  <a:solidFill>
                    <a:srgbClr val="FFFFFF"/>
                  </a:solidFill>
                  <a:latin typeface="宋体" panose="02010600030101010101" pitchFamily="2" charset="-122"/>
                </a:rPr>
                <a:t>部门</a:t>
              </a:r>
              <a:endParaRPr lang="zh-CN" altLang="en-US" sz="1800" dirty="0"/>
            </a:p>
          </p:txBody>
        </p:sp>
      </p:grpSp>
      <p:grpSp>
        <p:nvGrpSpPr>
          <p:cNvPr id="36" name="组合 35"/>
          <p:cNvGrpSpPr/>
          <p:nvPr/>
        </p:nvGrpSpPr>
        <p:grpSpPr bwMode="auto">
          <a:xfrm>
            <a:off x="5849918" y="1352400"/>
            <a:ext cx="3202551" cy="891656"/>
            <a:chOff x="2505900" y="4580180"/>
            <a:chExt cx="2132348" cy="742330"/>
          </a:xfrm>
        </p:grpSpPr>
        <p:sp>
          <p:nvSpPr>
            <p:cNvPr id="37" name="AutoShape 13"/>
            <p:cNvSpPr>
              <a:spLocks noChangeArrowheads="1"/>
            </p:cNvSpPr>
            <p:nvPr/>
          </p:nvSpPr>
          <p:spPr bwMode="gray">
            <a:xfrm>
              <a:off x="2505900" y="4580180"/>
              <a:ext cx="2132348" cy="742330"/>
            </a:xfrm>
            <a:prstGeom prst="chevron">
              <a:avLst>
                <a:gd name="adj" fmla="val 59575"/>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38" name="Text Box 16"/>
            <p:cNvSpPr txBox="1">
              <a:spLocks noChangeArrowheads="1"/>
            </p:cNvSpPr>
            <p:nvPr/>
          </p:nvSpPr>
          <p:spPr bwMode="gray">
            <a:xfrm>
              <a:off x="3274197" y="4688644"/>
              <a:ext cx="733982" cy="537115"/>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分析</a:t>
              </a:r>
              <a:r>
                <a:rPr lang="zh-CN" altLang="en-US" sz="1800" b="1" dirty="0" smtClean="0">
                  <a:solidFill>
                    <a:srgbClr val="FFFFFF"/>
                  </a:solidFill>
                  <a:latin typeface="宋体" panose="02010600030101010101" pitchFamily="2" charset="-122"/>
                </a:rPr>
                <a:t>部门</a:t>
              </a:r>
              <a:endParaRPr lang="en-US" altLang="zh-CN" sz="1800" b="1" dirty="0" smtClean="0">
                <a:solidFill>
                  <a:srgbClr val="FFFFFF"/>
                </a:solidFill>
                <a:latin typeface="宋体" panose="02010600030101010101" pitchFamily="2" charset="-122"/>
              </a:endParaRPr>
            </a:p>
            <a:p>
              <a:pPr algn="ctr"/>
              <a:r>
                <a:rPr lang="zh-CN" altLang="en-US" sz="1800" b="1" dirty="0">
                  <a:solidFill>
                    <a:srgbClr val="FFFFFF"/>
                  </a:solidFill>
                  <a:latin typeface="宋体" panose="02010600030101010101" pitchFamily="2" charset="-122"/>
                </a:rPr>
                <a:t>组织结构</a:t>
              </a:r>
              <a:endParaRPr lang="zh-CN" altLang="en-US" sz="1800" dirty="0"/>
            </a:p>
          </p:txBody>
        </p:sp>
      </p:grpSp>
      <p:grpSp>
        <p:nvGrpSpPr>
          <p:cNvPr id="42" name="组合 41"/>
          <p:cNvGrpSpPr/>
          <p:nvPr/>
        </p:nvGrpSpPr>
        <p:grpSpPr bwMode="auto">
          <a:xfrm>
            <a:off x="8770028" y="1356396"/>
            <a:ext cx="3204000" cy="889750"/>
            <a:chOff x="6233391" y="4592057"/>
            <a:chExt cx="2155033" cy="742330"/>
          </a:xfrm>
        </p:grpSpPr>
        <p:sp>
          <p:nvSpPr>
            <p:cNvPr id="43" name="AutoShape 11"/>
            <p:cNvSpPr>
              <a:spLocks noChangeArrowheads="1"/>
            </p:cNvSpPr>
            <p:nvPr/>
          </p:nvSpPr>
          <p:spPr bwMode="gray">
            <a:xfrm>
              <a:off x="6233391" y="4592057"/>
              <a:ext cx="2155033" cy="742330"/>
            </a:xfrm>
            <a:prstGeom prst="chevron">
              <a:avLst>
                <a:gd name="adj" fmla="val 60209"/>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44" name="Text Box 18"/>
            <p:cNvSpPr txBox="1">
              <a:spLocks noChangeArrowheads="1"/>
            </p:cNvSpPr>
            <p:nvPr/>
          </p:nvSpPr>
          <p:spPr bwMode="gray">
            <a:xfrm>
              <a:off x="6875855" y="4693662"/>
              <a:ext cx="700453" cy="507008"/>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eaLnBrk="0" hangingPunct="0"/>
              <a:r>
                <a:rPr lang="zh-CN" altLang="en-US" sz="1680" b="1" dirty="0" smtClean="0">
                  <a:solidFill>
                    <a:schemeClr val="bg1"/>
                  </a:solidFill>
                  <a:latin typeface="+mn-ea"/>
                  <a:ea typeface="+mn-ea"/>
                </a:rPr>
                <a:t>整合公司</a:t>
              </a:r>
              <a:endParaRPr lang="en-US" altLang="zh-CN" sz="1680" b="1" dirty="0" smtClean="0">
                <a:solidFill>
                  <a:schemeClr val="bg1"/>
                </a:solidFill>
                <a:latin typeface="+mn-ea"/>
                <a:ea typeface="+mn-ea"/>
              </a:endParaRPr>
            </a:p>
            <a:p>
              <a:pPr eaLnBrk="0" hangingPunct="0"/>
              <a:r>
                <a:rPr lang="zh-CN" altLang="en-US" sz="1680" b="1" dirty="0" smtClean="0">
                  <a:solidFill>
                    <a:schemeClr val="bg1"/>
                  </a:solidFill>
                  <a:latin typeface="+mn-ea"/>
                  <a:ea typeface="+mn-ea"/>
                </a:rPr>
                <a:t>组织</a:t>
              </a:r>
              <a:r>
                <a:rPr lang="zh-CN" altLang="en-US" sz="1680" b="1" dirty="0">
                  <a:solidFill>
                    <a:schemeClr val="bg1"/>
                  </a:solidFill>
                  <a:latin typeface="+mn-ea"/>
                  <a:ea typeface="+mn-ea"/>
                </a:rPr>
                <a:t>结构</a:t>
              </a:r>
            </a:p>
          </p:txBody>
        </p:sp>
      </p:grpSp>
      <p:grpSp>
        <p:nvGrpSpPr>
          <p:cNvPr id="84" name="Group 3"/>
          <p:cNvGrpSpPr>
            <a:grpSpLocks noChangeAspect="1"/>
          </p:cNvGrpSpPr>
          <p:nvPr/>
        </p:nvGrpSpPr>
        <p:grpSpPr bwMode="auto">
          <a:xfrm>
            <a:off x="907964" y="3337836"/>
            <a:ext cx="1953605" cy="1893074"/>
            <a:chOff x="0" y="0"/>
            <a:chExt cx="3060000" cy="3060000"/>
          </a:xfrm>
        </p:grpSpPr>
        <p:sp>
          <p:nvSpPr>
            <p:cNvPr id="86"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87"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grpSp>
        <p:nvGrpSpPr>
          <p:cNvPr id="88" name="Group 20"/>
          <p:cNvGrpSpPr/>
          <p:nvPr/>
        </p:nvGrpSpPr>
        <p:grpSpPr bwMode="auto">
          <a:xfrm>
            <a:off x="2275748" y="3092895"/>
            <a:ext cx="448109" cy="452774"/>
            <a:chOff x="0" y="-18870"/>
            <a:chExt cx="747186" cy="759784"/>
          </a:xfrm>
        </p:grpSpPr>
        <p:grpSp>
          <p:nvGrpSpPr>
            <p:cNvPr id="89" name="Group 21"/>
            <p:cNvGrpSpPr>
              <a:grpSpLocks noChangeAspect="1"/>
            </p:cNvGrpSpPr>
            <p:nvPr/>
          </p:nvGrpSpPr>
          <p:grpSpPr bwMode="auto">
            <a:xfrm>
              <a:off x="3136" y="0"/>
              <a:ext cx="740914" cy="740914"/>
              <a:chOff x="0" y="0"/>
              <a:chExt cx="823237" cy="823237"/>
            </a:xfrm>
          </p:grpSpPr>
          <p:sp>
            <p:nvSpPr>
              <p:cNvPr id="91"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92"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90" name="Rectangle 13"/>
            <p:cNvSpPr>
              <a:spLocks noChangeArrowheads="1"/>
            </p:cNvSpPr>
            <p:nvPr/>
          </p:nvSpPr>
          <p:spPr bwMode="auto">
            <a:xfrm>
              <a:off x="0" y="-18870"/>
              <a:ext cx="747186" cy="3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BCE8F2"/>
                  </a:solidFill>
                  <a:latin typeface="方正兰亭黑_GBK" pitchFamily="2" charset="-122"/>
                  <a:ea typeface="方正兰亭黑_GBK" pitchFamily="2" charset="-122"/>
                </a:rPr>
                <a:t>1</a:t>
              </a:r>
              <a:endParaRPr lang="zh-CN" altLang="en-US" sz="2400" b="1" dirty="0">
                <a:solidFill>
                  <a:srgbClr val="BCE8F2"/>
                </a:solidFill>
                <a:latin typeface="方正兰亭黑_GBK" pitchFamily="2" charset="-122"/>
                <a:ea typeface="方正兰亭黑_GBK" pitchFamily="2" charset="-122"/>
              </a:endParaRPr>
            </a:p>
          </p:txBody>
        </p:sp>
      </p:grpSp>
      <p:sp>
        <p:nvSpPr>
          <p:cNvPr id="47" name="TextBox 146"/>
          <p:cNvSpPr txBox="1">
            <a:spLocks noChangeArrowheads="1"/>
          </p:cNvSpPr>
          <p:nvPr/>
        </p:nvSpPr>
        <p:spPr bwMode="auto">
          <a:xfrm>
            <a:off x="898552" y="3832305"/>
            <a:ext cx="1990878"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部门正常</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800" b="1" dirty="0" smtClean="0">
                <a:solidFill>
                  <a:srgbClr val="BCE8F2"/>
                </a:solidFill>
                <a:latin typeface="微软雅黑" panose="020B0503020204020204" pitchFamily="34" charset="-122"/>
                <a:ea typeface="微软雅黑" panose="020B0503020204020204" pitchFamily="34" charset="-122"/>
              </a:rPr>
              <a:t>工作模式</a:t>
            </a:r>
            <a:endParaRPr lang="en-US" altLang="zh-CN" sz="2800" b="1" dirty="0">
              <a:solidFill>
                <a:srgbClr val="BCE8F2"/>
              </a:solidFill>
              <a:latin typeface="微软雅黑" panose="020B0503020204020204" pitchFamily="34" charset="-122"/>
              <a:ea typeface="微软雅黑" panose="020B0503020204020204" pitchFamily="34" charset="-122"/>
            </a:endParaRPr>
          </a:p>
        </p:txBody>
      </p:sp>
      <p:sp>
        <p:nvSpPr>
          <p:cNvPr id="103" name="圆角矩形 102"/>
          <p:cNvSpPr/>
          <p:nvPr/>
        </p:nvSpPr>
        <p:spPr>
          <a:xfrm>
            <a:off x="2951442" y="3699002"/>
            <a:ext cx="2290605" cy="40611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圆角矩形 108"/>
          <p:cNvSpPr/>
          <p:nvPr/>
        </p:nvSpPr>
        <p:spPr>
          <a:xfrm>
            <a:off x="2977656" y="4344588"/>
            <a:ext cx="2264391" cy="40611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4" name="Group 20"/>
          <p:cNvGrpSpPr/>
          <p:nvPr/>
        </p:nvGrpSpPr>
        <p:grpSpPr bwMode="auto">
          <a:xfrm>
            <a:off x="2700940" y="3695382"/>
            <a:ext cx="448109" cy="461665"/>
            <a:chOff x="0" y="-18870"/>
            <a:chExt cx="747186" cy="774704"/>
          </a:xfrm>
        </p:grpSpPr>
        <p:grpSp>
          <p:nvGrpSpPr>
            <p:cNvPr id="105" name="Group 21"/>
            <p:cNvGrpSpPr>
              <a:grpSpLocks noChangeAspect="1"/>
            </p:cNvGrpSpPr>
            <p:nvPr/>
          </p:nvGrpSpPr>
          <p:grpSpPr bwMode="auto">
            <a:xfrm>
              <a:off x="3136" y="0"/>
              <a:ext cx="740914" cy="740914"/>
              <a:chOff x="0" y="0"/>
              <a:chExt cx="823237" cy="823237"/>
            </a:xfrm>
          </p:grpSpPr>
          <p:sp>
            <p:nvSpPr>
              <p:cNvPr id="107"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108"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106"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2</a:t>
              </a:r>
              <a:endParaRPr lang="zh-CN" altLang="en-US" sz="2400" b="1" dirty="0">
                <a:solidFill>
                  <a:srgbClr val="BCE8F2"/>
                </a:solidFill>
                <a:latin typeface="方正兰亭黑_GBK" pitchFamily="2" charset="-122"/>
                <a:ea typeface="方正兰亭黑_GBK" pitchFamily="2" charset="-122"/>
              </a:endParaRPr>
            </a:p>
          </p:txBody>
        </p:sp>
      </p:grpSp>
      <p:grpSp>
        <p:nvGrpSpPr>
          <p:cNvPr id="110" name="Group 20"/>
          <p:cNvGrpSpPr/>
          <p:nvPr/>
        </p:nvGrpSpPr>
        <p:grpSpPr bwMode="auto">
          <a:xfrm>
            <a:off x="2727155" y="4340968"/>
            <a:ext cx="448109" cy="461665"/>
            <a:chOff x="0" y="-18870"/>
            <a:chExt cx="747186" cy="774704"/>
          </a:xfrm>
        </p:grpSpPr>
        <p:grpSp>
          <p:nvGrpSpPr>
            <p:cNvPr id="111" name="Group 21"/>
            <p:cNvGrpSpPr>
              <a:grpSpLocks noChangeAspect="1"/>
            </p:cNvGrpSpPr>
            <p:nvPr/>
          </p:nvGrpSpPr>
          <p:grpSpPr bwMode="auto">
            <a:xfrm>
              <a:off x="3136" y="0"/>
              <a:ext cx="740914" cy="740914"/>
              <a:chOff x="0" y="0"/>
              <a:chExt cx="823237" cy="823237"/>
            </a:xfrm>
          </p:grpSpPr>
          <p:sp>
            <p:nvSpPr>
              <p:cNvPr id="113"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114"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112"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3</a:t>
              </a:r>
              <a:endParaRPr lang="zh-CN" altLang="en-US" sz="2400" b="1" dirty="0">
                <a:solidFill>
                  <a:srgbClr val="BCE8F2"/>
                </a:solidFill>
                <a:latin typeface="方正兰亭黑_GBK" pitchFamily="2" charset="-122"/>
                <a:ea typeface="方正兰亭黑_GBK" pitchFamily="2" charset="-122"/>
              </a:endParaRPr>
            </a:p>
          </p:txBody>
        </p:sp>
      </p:grpSp>
      <p:sp>
        <p:nvSpPr>
          <p:cNvPr id="115" name="圆角矩形 114"/>
          <p:cNvSpPr/>
          <p:nvPr/>
        </p:nvSpPr>
        <p:spPr>
          <a:xfrm>
            <a:off x="2568659" y="5019660"/>
            <a:ext cx="3368832" cy="40611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6" name="Group 20"/>
          <p:cNvGrpSpPr/>
          <p:nvPr/>
        </p:nvGrpSpPr>
        <p:grpSpPr bwMode="auto">
          <a:xfrm>
            <a:off x="2318157" y="5016040"/>
            <a:ext cx="448109" cy="461665"/>
            <a:chOff x="0" y="-18870"/>
            <a:chExt cx="747186" cy="774704"/>
          </a:xfrm>
        </p:grpSpPr>
        <p:grpSp>
          <p:nvGrpSpPr>
            <p:cNvPr id="117" name="Group 21"/>
            <p:cNvGrpSpPr>
              <a:grpSpLocks noChangeAspect="1"/>
            </p:cNvGrpSpPr>
            <p:nvPr/>
          </p:nvGrpSpPr>
          <p:grpSpPr bwMode="auto">
            <a:xfrm>
              <a:off x="3136" y="0"/>
              <a:ext cx="740914" cy="740914"/>
              <a:chOff x="0" y="0"/>
              <a:chExt cx="823237" cy="823237"/>
            </a:xfrm>
          </p:grpSpPr>
          <p:sp>
            <p:nvSpPr>
              <p:cNvPr id="119"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120"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118"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4</a:t>
              </a:r>
              <a:endParaRPr lang="zh-CN" altLang="en-US" sz="2400" b="1" dirty="0">
                <a:solidFill>
                  <a:srgbClr val="BCE8F2"/>
                </a:solidFill>
                <a:latin typeface="方正兰亭黑_GBK" pitchFamily="2" charset="-122"/>
                <a:ea typeface="方正兰亭黑_GBK" pitchFamily="2" charset="-122"/>
              </a:endParaRPr>
            </a:p>
          </p:txBody>
        </p:sp>
      </p:grpSp>
      <p:sp>
        <p:nvSpPr>
          <p:cNvPr id="11" name="矩形 10"/>
          <p:cNvSpPr/>
          <p:nvPr/>
        </p:nvSpPr>
        <p:spPr>
          <a:xfrm>
            <a:off x="2997218" y="3728639"/>
            <a:ext cx="2244829" cy="369332"/>
          </a:xfrm>
          <a:prstGeom prst="rect">
            <a:avLst/>
          </a:prstGeom>
        </p:spPr>
        <p:txBody>
          <a:bodyPr wrap="square">
            <a:spAutoFit/>
          </a:bodyPr>
          <a:lstStyle/>
          <a:p>
            <a:pPr algn="ctr"/>
            <a:r>
              <a:rPr lang="zh-CN" altLang="en-US" b="1" dirty="0" smtClean="0">
                <a:solidFill>
                  <a:srgbClr val="FFFFFF"/>
                </a:solidFill>
                <a:latin typeface="宋体" panose="02010600030101010101" pitchFamily="2" charset="-122"/>
              </a:rPr>
              <a:t>考勤情况</a:t>
            </a:r>
            <a:endParaRPr lang="zh-CN" altLang="en-US" dirty="0"/>
          </a:p>
        </p:txBody>
      </p:sp>
      <p:sp>
        <p:nvSpPr>
          <p:cNvPr id="10" name="矩形 9"/>
          <p:cNvSpPr/>
          <p:nvPr/>
        </p:nvSpPr>
        <p:spPr>
          <a:xfrm>
            <a:off x="2526249" y="3111876"/>
            <a:ext cx="2333015" cy="369332"/>
          </a:xfrm>
          <a:prstGeom prst="rect">
            <a:avLst/>
          </a:prstGeom>
        </p:spPr>
        <p:txBody>
          <a:bodyPr wrap="square">
            <a:spAutoFit/>
          </a:bodyPr>
          <a:lstStyle/>
          <a:p>
            <a:pPr algn="ctr"/>
            <a:r>
              <a:rPr lang="zh-CN" altLang="en-US" b="1" dirty="0" smtClean="0">
                <a:solidFill>
                  <a:srgbClr val="FFFFFF"/>
                </a:solidFill>
                <a:latin typeface="宋体" panose="02010600030101010101" pitchFamily="2" charset="-122"/>
              </a:rPr>
              <a:t>上下班时间</a:t>
            </a:r>
            <a:endParaRPr lang="zh-CN" altLang="en-US" dirty="0"/>
          </a:p>
        </p:txBody>
      </p:sp>
      <p:sp>
        <p:nvSpPr>
          <p:cNvPr id="2" name="矩形 1"/>
          <p:cNvSpPr/>
          <p:nvPr/>
        </p:nvSpPr>
        <p:spPr>
          <a:xfrm>
            <a:off x="2422824" y="5046243"/>
            <a:ext cx="3697875" cy="369332"/>
          </a:xfrm>
          <a:prstGeom prst="rect">
            <a:avLst/>
          </a:prstGeom>
        </p:spPr>
        <p:txBody>
          <a:bodyPr wrap="square">
            <a:spAutoFit/>
          </a:bodyPr>
          <a:lstStyle/>
          <a:p>
            <a:pPr algn="ctr"/>
            <a:r>
              <a:rPr lang="zh-CN" altLang="zh-CN" b="1" dirty="0">
                <a:solidFill>
                  <a:srgbClr val="FFFFFF"/>
                </a:solidFill>
                <a:latin typeface="宋体" panose="02010600030101010101" pitchFamily="2" charset="-122"/>
              </a:rPr>
              <a:t>登陆日志及上下行流量情况</a:t>
            </a:r>
            <a:endParaRPr lang="zh-CN" altLang="en-US" b="1" dirty="0">
              <a:solidFill>
                <a:srgbClr val="FFFFFF"/>
              </a:solidFill>
              <a:latin typeface="宋体" panose="02010600030101010101" pitchFamily="2" charset="-122"/>
            </a:endParaRPr>
          </a:p>
        </p:txBody>
      </p:sp>
      <p:sp>
        <p:nvSpPr>
          <p:cNvPr id="12" name="矩形 11"/>
          <p:cNvSpPr/>
          <p:nvPr/>
        </p:nvSpPr>
        <p:spPr>
          <a:xfrm>
            <a:off x="3005581" y="4340967"/>
            <a:ext cx="2236465" cy="369332"/>
          </a:xfrm>
          <a:prstGeom prst="rect">
            <a:avLst/>
          </a:prstGeom>
        </p:spPr>
        <p:txBody>
          <a:bodyPr wrap="square">
            <a:spAutoFit/>
          </a:bodyPr>
          <a:lstStyle/>
          <a:p>
            <a:pPr algn="ctr"/>
            <a:r>
              <a:rPr lang="zh-CN" altLang="en-US" b="1" dirty="0" smtClean="0">
                <a:solidFill>
                  <a:srgbClr val="FFFFFF"/>
                </a:solidFill>
                <a:latin typeface="宋体" panose="02010600030101010101" pitchFamily="2" charset="-122"/>
              </a:rPr>
              <a:t>工作内容</a:t>
            </a:r>
            <a:endParaRPr lang="zh-CN" altLang="en-US" dirty="0"/>
          </a:p>
        </p:txBody>
      </p:sp>
      <p:sp>
        <p:nvSpPr>
          <p:cNvPr id="121" name="圆角矩形 120"/>
          <p:cNvSpPr/>
          <p:nvPr/>
        </p:nvSpPr>
        <p:spPr>
          <a:xfrm>
            <a:off x="8024094" y="2776594"/>
            <a:ext cx="2290605" cy="40611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2" name="Group 3"/>
          <p:cNvGrpSpPr>
            <a:grpSpLocks noChangeAspect="1"/>
          </p:cNvGrpSpPr>
          <p:nvPr/>
        </p:nvGrpSpPr>
        <p:grpSpPr bwMode="auto">
          <a:xfrm>
            <a:off x="7023024" y="3227323"/>
            <a:ext cx="1953605" cy="1893074"/>
            <a:chOff x="0" y="0"/>
            <a:chExt cx="3060000" cy="3060000"/>
          </a:xfrm>
        </p:grpSpPr>
        <p:sp>
          <p:nvSpPr>
            <p:cNvPr id="123" name="椭圆 29"/>
            <p:cNvSpPr>
              <a:spLocks noChangeAspect="1"/>
            </p:cNvSpPr>
            <p:nvPr/>
          </p:nvSpPr>
          <p:spPr bwMode="auto">
            <a:xfrm>
              <a:off x="0" y="0"/>
              <a:ext cx="3060000" cy="3060000"/>
            </a:xfrm>
            <a:prstGeom prst="ellipse">
              <a:avLst/>
            </a:prstGeom>
            <a:noFill/>
            <a:ln w="57150">
              <a:solidFill>
                <a:srgbClr val="30B8D8"/>
              </a:solidFill>
              <a:round/>
            </a:ln>
            <a:effectLst>
              <a:glow rad="88900">
                <a:schemeClr val="accent1">
                  <a:satMod val="175000"/>
                  <a:alpha val="30000"/>
                </a:schemeClr>
              </a:glow>
            </a:effectLst>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sp>
          <p:nvSpPr>
            <p:cNvPr id="124" name="椭圆 30"/>
            <p:cNvSpPr>
              <a:spLocks noChangeAspect="1"/>
            </p:cNvSpPr>
            <p:nvPr/>
          </p:nvSpPr>
          <p:spPr bwMode="auto">
            <a:xfrm>
              <a:off x="234571" y="234570"/>
              <a:ext cx="2590856" cy="2590859"/>
            </a:xfrm>
            <a:prstGeom prst="ellipse">
              <a:avLst/>
            </a:prstGeom>
            <a:solidFill>
              <a:srgbClr val="30B8D8">
                <a:alpha val="25098"/>
              </a:srgbClr>
            </a:solidFill>
            <a:ln w="76200">
              <a:noFill/>
              <a:round/>
            </a:ln>
            <a:effectLst>
              <a:glow rad="88900">
                <a:schemeClr val="accent1">
                  <a:satMod val="175000"/>
                  <a:alpha val="30000"/>
                </a:schemeClr>
              </a:glow>
            </a:effec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solidFill>
                  <a:srgbClr val="FFFFFF"/>
                </a:solidFill>
              </a:endParaRPr>
            </a:p>
          </p:txBody>
        </p:sp>
      </p:grpSp>
      <p:grpSp>
        <p:nvGrpSpPr>
          <p:cNvPr id="125" name="Group 20"/>
          <p:cNvGrpSpPr/>
          <p:nvPr/>
        </p:nvGrpSpPr>
        <p:grpSpPr bwMode="auto">
          <a:xfrm>
            <a:off x="7773592" y="2772974"/>
            <a:ext cx="448109" cy="452774"/>
            <a:chOff x="0" y="-18870"/>
            <a:chExt cx="747186" cy="759784"/>
          </a:xfrm>
        </p:grpSpPr>
        <p:grpSp>
          <p:nvGrpSpPr>
            <p:cNvPr id="126" name="Group 21"/>
            <p:cNvGrpSpPr>
              <a:grpSpLocks noChangeAspect="1"/>
            </p:cNvGrpSpPr>
            <p:nvPr/>
          </p:nvGrpSpPr>
          <p:grpSpPr bwMode="auto">
            <a:xfrm>
              <a:off x="3136" y="0"/>
              <a:ext cx="740914" cy="740914"/>
              <a:chOff x="0" y="0"/>
              <a:chExt cx="823237" cy="823237"/>
            </a:xfrm>
          </p:grpSpPr>
          <p:sp>
            <p:nvSpPr>
              <p:cNvPr id="128"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129"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127" name="Rectangle 13"/>
            <p:cNvSpPr>
              <a:spLocks noChangeArrowheads="1"/>
            </p:cNvSpPr>
            <p:nvPr/>
          </p:nvSpPr>
          <p:spPr bwMode="auto">
            <a:xfrm>
              <a:off x="0" y="-18870"/>
              <a:ext cx="747186" cy="3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BCE8F2"/>
                  </a:solidFill>
                  <a:latin typeface="方正兰亭黑_GBK" pitchFamily="2" charset="-122"/>
                  <a:ea typeface="方正兰亭黑_GBK" pitchFamily="2" charset="-122"/>
                </a:rPr>
                <a:t>1</a:t>
              </a:r>
              <a:endParaRPr lang="zh-CN" altLang="en-US" sz="2400" b="1" dirty="0">
                <a:solidFill>
                  <a:srgbClr val="BCE8F2"/>
                </a:solidFill>
                <a:latin typeface="方正兰亭黑_GBK" pitchFamily="2" charset="-122"/>
                <a:ea typeface="方正兰亭黑_GBK" pitchFamily="2" charset="-122"/>
              </a:endParaRPr>
            </a:p>
          </p:txBody>
        </p:sp>
      </p:grpSp>
      <p:sp>
        <p:nvSpPr>
          <p:cNvPr id="130" name="TextBox 146"/>
          <p:cNvSpPr txBox="1">
            <a:spLocks noChangeArrowheads="1"/>
          </p:cNvSpPr>
          <p:nvPr/>
        </p:nvSpPr>
        <p:spPr bwMode="auto">
          <a:xfrm>
            <a:off x="7013612" y="3721792"/>
            <a:ext cx="199087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异常</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800" b="1" dirty="0" smtClean="0">
                <a:solidFill>
                  <a:srgbClr val="BCE8F2"/>
                </a:solidFill>
                <a:latin typeface="微软雅黑" panose="020B0503020204020204" pitchFamily="34" charset="-122"/>
                <a:ea typeface="微软雅黑" panose="020B0503020204020204" pitchFamily="34" charset="-122"/>
              </a:rPr>
              <a:t>事件</a:t>
            </a:r>
            <a:endParaRPr lang="en-US" altLang="zh-CN" sz="2800" b="1" dirty="0">
              <a:solidFill>
                <a:srgbClr val="BCE8F2"/>
              </a:solidFill>
              <a:latin typeface="微软雅黑" panose="020B0503020204020204" pitchFamily="34" charset="-122"/>
              <a:ea typeface="微软雅黑" panose="020B0503020204020204" pitchFamily="34" charset="-122"/>
            </a:endParaRPr>
          </a:p>
        </p:txBody>
      </p:sp>
      <p:sp>
        <p:nvSpPr>
          <p:cNvPr id="131" name="圆角矩形 130"/>
          <p:cNvSpPr/>
          <p:nvPr/>
        </p:nvSpPr>
        <p:spPr>
          <a:xfrm>
            <a:off x="8768433" y="3239780"/>
            <a:ext cx="2290605" cy="40611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圆角矩形 131"/>
          <p:cNvSpPr/>
          <p:nvPr/>
        </p:nvSpPr>
        <p:spPr>
          <a:xfrm>
            <a:off x="9052469" y="3721014"/>
            <a:ext cx="2264391" cy="40611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3" name="Group 20"/>
          <p:cNvGrpSpPr/>
          <p:nvPr/>
        </p:nvGrpSpPr>
        <p:grpSpPr bwMode="auto">
          <a:xfrm>
            <a:off x="8517931" y="3236160"/>
            <a:ext cx="448109" cy="461665"/>
            <a:chOff x="0" y="-18870"/>
            <a:chExt cx="747186" cy="774704"/>
          </a:xfrm>
        </p:grpSpPr>
        <p:grpSp>
          <p:nvGrpSpPr>
            <p:cNvPr id="134" name="Group 21"/>
            <p:cNvGrpSpPr>
              <a:grpSpLocks noChangeAspect="1"/>
            </p:cNvGrpSpPr>
            <p:nvPr/>
          </p:nvGrpSpPr>
          <p:grpSpPr bwMode="auto">
            <a:xfrm>
              <a:off x="3136" y="0"/>
              <a:ext cx="740914" cy="740914"/>
              <a:chOff x="0" y="0"/>
              <a:chExt cx="823237" cy="823237"/>
            </a:xfrm>
          </p:grpSpPr>
          <p:sp>
            <p:nvSpPr>
              <p:cNvPr id="136"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137"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135"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2</a:t>
              </a:r>
              <a:endParaRPr lang="zh-CN" altLang="en-US" sz="2400" b="1" dirty="0">
                <a:solidFill>
                  <a:srgbClr val="BCE8F2"/>
                </a:solidFill>
                <a:latin typeface="方正兰亭黑_GBK" pitchFamily="2" charset="-122"/>
                <a:ea typeface="方正兰亭黑_GBK" pitchFamily="2" charset="-122"/>
              </a:endParaRPr>
            </a:p>
          </p:txBody>
        </p:sp>
      </p:grpSp>
      <p:grpSp>
        <p:nvGrpSpPr>
          <p:cNvPr id="138" name="Group 20"/>
          <p:cNvGrpSpPr/>
          <p:nvPr/>
        </p:nvGrpSpPr>
        <p:grpSpPr bwMode="auto">
          <a:xfrm>
            <a:off x="8801968" y="3717394"/>
            <a:ext cx="448109" cy="461665"/>
            <a:chOff x="0" y="-18870"/>
            <a:chExt cx="747186" cy="774704"/>
          </a:xfrm>
        </p:grpSpPr>
        <p:grpSp>
          <p:nvGrpSpPr>
            <p:cNvPr id="139" name="Group 21"/>
            <p:cNvGrpSpPr>
              <a:grpSpLocks noChangeAspect="1"/>
            </p:cNvGrpSpPr>
            <p:nvPr/>
          </p:nvGrpSpPr>
          <p:grpSpPr bwMode="auto">
            <a:xfrm>
              <a:off x="3136" y="0"/>
              <a:ext cx="740914" cy="740914"/>
              <a:chOff x="0" y="0"/>
              <a:chExt cx="823237" cy="823237"/>
            </a:xfrm>
          </p:grpSpPr>
          <p:sp>
            <p:nvSpPr>
              <p:cNvPr id="141"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142"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140"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3</a:t>
              </a:r>
              <a:endParaRPr lang="zh-CN" altLang="en-US" sz="2400" b="1" dirty="0">
                <a:solidFill>
                  <a:srgbClr val="BCE8F2"/>
                </a:solidFill>
                <a:latin typeface="方正兰亭黑_GBK" pitchFamily="2" charset="-122"/>
                <a:ea typeface="方正兰亭黑_GBK" pitchFamily="2" charset="-122"/>
              </a:endParaRPr>
            </a:p>
          </p:txBody>
        </p:sp>
      </p:grpSp>
      <p:sp>
        <p:nvSpPr>
          <p:cNvPr id="143" name="圆角矩形 142"/>
          <p:cNvSpPr/>
          <p:nvPr/>
        </p:nvSpPr>
        <p:spPr>
          <a:xfrm>
            <a:off x="9061979" y="4200877"/>
            <a:ext cx="2290605" cy="40611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4" name="Group 20"/>
          <p:cNvGrpSpPr/>
          <p:nvPr/>
        </p:nvGrpSpPr>
        <p:grpSpPr bwMode="auto">
          <a:xfrm>
            <a:off x="8811477" y="4197257"/>
            <a:ext cx="448109" cy="461665"/>
            <a:chOff x="0" y="-18870"/>
            <a:chExt cx="747186" cy="774704"/>
          </a:xfrm>
        </p:grpSpPr>
        <p:grpSp>
          <p:nvGrpSpPr>
            <p:cNvPr id="145" name="Group 21"/>
            <p:cNvGrpSpPr>
              <a:grpSpLocks noChangeAspect="1"/>
            </p:cNvGrpSpPr>
            <p:nvPr/>
          </p:nvGrpSpPr>
          <p:grpSpPr bwMode="auto">
            <a:xfrm>
              <a:off x="3136" y="0"/>
              <a:ext cx="740914" cy="740914"/>
              <a:chOff x="0" y="0"/>
              <a:chExt cx="823237" cy="823237"/>
            </a:xfrm>
          </p:grpSpPr>
          <p:sp>
            <p:nvSpPr>
              <p:cNvPr id="147"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148"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146"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4</a:t>
              </a:r>
              <a:endParaRPr lang="zh-CN" altLang="en-US" sz="2400" b="1" dirty="0">
                <a:solidFill>
                  <a:srgbClr val="BCE8F2"/>
                </a:solidFill>
                <a:latin typeface="方正兰亭黑_GBK" pitchFamily="2" charset="-122"/>
                <a:ea typeface="方正兰亭黑_GBK" pitchFamily="2" charset="-122"/>
              </a:endParaRPr>
            </a:p>
          </p:txBody>
        </p:sp>
      </p:grpSp>
      <p:sp>
        <p:nvSpPr>
          <p:cNvPr id="149" name="矩形 148"/>
          <p:cNvSpPr/>
          <p:nvPr/>
        </p:nvSpPr>
        <p:spPr>
          <a:xfrm>
            <a:off x="8814209" y="3269417"/>
            <a:ext cx="2244829" cy="369332"/>
          </a:xfrm>
          <a:prstGeom prst="rect">
            <a:avLst/>
          </a:prstGeom>
        </p:spPr>
        <p:txBody>
          <a:bodyPr wrap="square">
            <a:spAutoFit/>
          </a:bodyPr>
          <a:lstStyle/>
          <a:p>
            <a:pPr marL="0" indent="0" algn="ctr" fontAlgn="auto">
              <a:spcAft>
                <a:spcPts val="0"/>
              </a:spcAft>
              <a:buNone/>
            </a:pPr>
            <a:r>
              <a:rPr lang="zh-CN" altLang="en-US" b="1" dirty="0">
                <a:solidFill>
                  <a:schemeClr val="bg1"/>
                </a:solidFill>
                <a:latin typeface="+mn-ea"/>
                <a:sym typeface="+mn-ea"/>
              </a:rPr>
              <a:t>越权行为</a:t>
            </a:r>
          </a:p>
        </p:txBody>
      </p:sp>
      <p:sp>
        <p:nvSpPr>
          <p:cNvPr id="150" name="矩形 149"/>
          <p:cNvSpPr/>
          <p:nvPr/>
        </p:nvSpPr>
        <p:spPr>
          <a:xfrm>
            <a:off x="8024093" y="2791955"/>
            <a:ext cx="2333015" cy="369332"/>
          </a:xfrm>
          <a:prstGeom prst="rect">
            <a:avLst/>
          </a:prstGeom>
        </p:spPr>
        <p:txBody>
          <a:bodyPr wrap="square">
            <a:spAutoFit/>
          </a:bodyPr>
          <a:lstStyle/>
          <a:p>
            <a:pPr marL="0" indent="0" algn="ctr" fontAlgn="auto">
              <a:spcAft>
                <a:spcPts val="0"/>
              </a:spcAft>
              <a:buNone/>
            </a:pPr>
            <a:r>
              <a:rPr lang="zh-CN" altLang="en-US" b="1" dirty="0">
                <a:solidFill>
                  <a:schemeClr val="bg1"/>
                </a:solidFill>
                <a:latin typeface="+mn-ea"/>
              </a:rPr>
              <a:t>登陆错误</a:t>
            </a:r>
          </a:p>
        </p:txBody>
      </p:sp>
      <p:sp>
        <p:nvSpPr>
          <p:cNvPr id="151" name="矩形 150"/>
          <p:cNvSpPr/>
          <p:nvPr/>
        </p:nvSpPr>
        <p:spPr>
          <a:xfrm>
            <a:off x="9061979" y="4227460"/>
            <a:ext cx="2248196" cy="369332"/>
          </a:xfrm>
          <a:prstGeom prst="rect">
            <a:avLst/>
          </a:prstGeom>
        </p:spPr>
        <p:txBody>
          <a:bodyPr wrap="square">
            <a:spAutoFit/>
          </a:bodyPr>
          <a:lstStyle/>
          <a:p>
            <a:pPr marL="0" indent="0" algn="ctr" fontAlgn="auto">
              <a:spcAft>
                <a:spcPts val="0"/>
              </a:spcAft>
              <a:buNone/>
            </a:pPr>
            <a:r>
              <a:rPr lang="zh-CN" altLang="en-US" b="1" dirty="0">
                <a:solidFill>
                  <a:schemeClr val="bg1"/>
                </a:solidFill>
                <a:latin typeface="+mn-ea"/>
                <a:sym typeface="+mn-ea"/>
              </a:rPr>
              <a:t>离职前流量异常</a:t>
            </a:r>
            <a:endParaRPr lang="en-US" altLang="zh-CN" dirty="0">
              <a:solidFill>
                <a:schemeClr val="bg1"/>
              </a:solidFill>
              <a:latin typeface="+mn-ea"/>
              <a:sym typeface="+mn-ea"/>
            </a:endParaRPr>
          </a:p>
        </p:txBody>
      </p:sp>
      <p:sp>
        <p:nvSpPr>
          <p:cNvPr id="152" name="矩形 151"/>
          <p:cNvSpPr/>
          <p:nvPr/>
        </p:nvSpPr>
        <p:spPr>
          <a:xfrm>
            <a:off x="9080394" y="3717393"/>
            <a:ext cx="2236465" cy="369332"/>
          </a:xfrm>
          <a:prstGeom prst="rect">
            <a:avLst/>
          </a:prstGeom>
        </p:spPr>
        <p:txBody>
          <a:bodyPr wrap="square">
            <a:spAutoFit/>
          </a:bodyPr>
          <a:lstStyle/>
          <a:p>
            <a:pPr marL="0" indent="0" algn="ctr" fontAlgn="auto">
              <a:spcAft>
                <a:spcPts val="0"/>
              </a:spcAft>
              <a:buNone/>
            </a:pPr>
            <a:r>
              <a:rPr lang="zh-CN" altLang="en-US" b="1" dirty="0">
                <a:solidFill>
                  <a:schemeClr val="bg1"/>
                </a:solidFill>
                <a:latin typeface="+mn-ea"/>
                <a:sym typeface="+mn-ea"/>
              </a:rPr>
              <a:t>上班打卡异常</a:t>
            </a:r>
          </a:p>
        </p:txBody>
      </p:sp>
      <p:sp>
        <p:nvSpPr>
          <p:cNvPr id="153" name="圆角矩形 152"/>
          <p:cNvSpPr/>
          <p:nvPr/>
        </p:nvSpPr>
        <p:spPr>
          <a:xfrm>
            <a:off x="8844361" y="4679940"/>
            <a:ext cx="2290605" cy="40611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4" name="Group 20"/>
          <p:cNvGrpSpPr/>
          <p:nvPr/>
        </p:nvGrpSpPr>
        <p:grpSpPr bwMode="auto">
          <a:xfrm>
            <a:off x="8593859" y="4676320"/>
            <a:ext cx="448109" cy="461665"/>
            <a:chOff x="0" y="-18870"/>
            <a:chExt cx="747186" cy="774704"/>
          </a:xfrm>
        </p:grpSpPr>
        <p:grpSp>
          <p:nvGrpSpPr>
            <p:cNvPr id="155" name="Group 21"/>
            <p:cNvGrpSpPr>
              <a:grpSpLocks noChangeAspect="1"/>
            </p:cNvGrpSpPr>
            <p:nvPr/>
          </p:nvGrpSpPr>
          <p:grpSpPr bwMode="auto">
            <a:xfrm>
              <a:off x="3136" y="0"/>
              <a:ext cx="740914" cy="740914"/>
              <a:chOff x="0" y="0"/>
              <a:chExt cx="823237" cy="823237"/>
            </a:xfrm>
          </p:grpSpPr>
          <p:sp>
            <p:nvSpPr>
              <p:cNvPr id="157"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158"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156"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a:solidFill>
                    <a:srgbClr val="BCE8F2"/>
                  </a:solidFill>
                  <a:latin typeface="方正兰亭黑_GBK" pitchFamily="2" charset="-122"/>
                  <a:ea typeface="方正兰亭黑_GBK" pitchFamily="2" charset="-122"/>
                </a:rPr>
                <a:t>5</a:t>
              </a:r>
              <a:endParaRPr lang="zh-CN" altLang="en-US" sz="2400" b="1" dirty="0">
                <a:solidFill>
                  <a:srgbClr val="BCE8F2"/>
                </a:solidFill>
                <a:latin typeface="方正兰亭黑_GBK" pitchFamily="2" charset="-122"/>
                <a:ea typeface="方正兰亭黑_GBK" pitchFamily="2" charset="-122"/>
              </a:endParaRPr>
            </a:p>
          </p:txBody>
        </p:sp>
      </p:grpSp>
      <p:sp>
        <p:nvSpPr>
          <p:cNvPr id="159" name="矩形 158"/>
          <p:cNvSpPr/>
          <p:nvPr/>
        </p:nvSpPr>
        <p:spPr>
          <a:xfrm>
            <a:off x="8844361" y="4706523"/>
            <a:ext cx="2248196" cy="369332"/>
          </a:xfrm>
          <a:prstGeom prst="rect">
            <a:avLst/>
          </a:prstGeom>
        </p:spPr>
        <p:txBody>
          <a:bodyPr wrap="square">
            <a:spAutoFit/>
          </a:bodyPr>
          <a:lstStyle/>
          <a:p>
            <a:pPr marL="0" indent="0" algn="ctr" fontAlgn="auto">
              <a:spcAft>
                <a:spcPts val="0"/>
              </a:spcAft>
              <a:buNone/>
            </a:pPr>
            <a:r>
              <a:rPr lang="zh-CN" altLang="en-US" b="1" dirty="0">
                <a:solidFill>
                  <a:schemeClr val="bg1"/>
                </a:solidFill>
                <a:latin typeface="+mn-ea"/>
                <a:sym typeface="+mn-ea"/>
              </a:rPr>
              <a:t>同时辞职</a:t>
            </a:r>
          </a:p>
        </p:txBody>
      </p:sp>
      <p:sp>
        <p:nvSpPr>
          <p:cNvPr id="93" name="圆角矩形 92"/>
          <p:cNvSpPr/>
          <p:nvPr/>
        </p:nvSpPr>
        <p:spPr>
          <a:xfrm>
            <a:off x="8024093" y="5162057"/>
            <a:ext cx="2290605" cy="406110"/>
          </a:xfrm>
          <a:prstGeom prst="round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4" name="Group 20"/>
          <p:cNvGrpSpPr/>
          <p:nvPr/>
        </p:nvGrpSpPr>
        <p:grpSpPr bwMode="auto">
          <a:xfrm>
            <a:off x="7773591" y="5158437"/>
            <a:ext cx="448109" cy="461665"/>
            <a:chOff x="0" y="-18870"/>
            <a:chExt cx="747186" cy="774704"/>
          </a:xfrm>
        </p:grpSpPr>
        <p:grpSp>
          <p:nvGrpSpPr>
            <p:cNvPr id="95" name="Group 21"/>
            <p:cNvGrpSpPr>
              <a:grpSpLocks noChangeAspect="1"/>
            </p:cNvGrpSpPr>
            <p:nvPr/>
          </p:nvGrpSpPr>
          <p:grpSpPr bwMode="auto">
            <a:xfrm>
              <a:off x="3136" y="0"/>
              <a:ext cx="740914" cy="740914"/>
              <a:chOff x="0" y="0"/>
              <a:chExt cx="823237" cy="823237"/>
            </a:xfrm>
          </p:grpSpPr>
          <p:sp>
            <p:nvSpPr>
              <p:cNvPr id="97" name="椭圆 38"/>
              <p:cNvSpPr>
                <a:spLocks noChangeAspect="1" noChangeArrowheads="1"/>
              </p:cNvSpPr>
              <p:nvPr/>
            </p:nvSpPr>
            <p:spPr bwMode="auto">
              <a:xfrm>
                <a:off x="0" y="0"/>
                <a:ext cx="823237" cy="823237"/>
              </a:xfrm>
              <a:prstGeom prst="ellipse">
                <a:avLst/>
              </a:prstGeom>
              <a:solidFill>
                <a:srgbClr val="BCE8F2"/>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0" fontAlgn="ctr" hangingPunct="0">
                  <a:buClr>
                    <a:srgbClr val="FF0000"/>
                  </a:buClr>
                  <a:buSzPct val="70000"/>
                </a:pPr>
                <a:endParaRPr lang="zh-CN" altLang="en-US" sz="2400">
                  <a:solidFill>
                    <a:schemeClr val="tx2"/>
                  </a:solidFill>
                  <a:latin typeface="Calibri" panose="020F0502020204030204" pitchFamily="34" charset="0"/>
                  <a:ea typeface="方正兰亭黑_GBK" pitchFamily="2" charset="-122"/>
                </a:endParaRPr>
              </a:p>
            </p:txBody>
          </p:sp>
          <p:sp>
            <p:nvSpPr>
              <p:cNvPr id="98" name="椭圆 39"/>
              <p:cNvSpPr>
                <a:spLocks noChangeAspect="1"/>
              </p:cNvSpPr>
              <p:nvPr/>
            </p:nvSpPr>
            <p:spPr bwMode="auto">
              <a:xfrm>
                <a:off x="51620" y="51621"/>
                <a:ext cx="720001" cy="720001"/>
              </a:xfrm>
              <a:prstGeom prst="ellipse">
                <a:avLst/>
              </a:prstGeom>
              <a:solidFill>
                <a:srgbClr val="046091">
                  <a:alpha val="79999"/>
                </a:srgbClr>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pPr algn="ctr" eaLnBrk="0" hangingPunct="0">
                  <a:buClr>
                    <a:srgbClr val="FF0000"/>
                  </a:buClr>
                  <a:buSzPct val="70000"/>
                </a:pPr>
                <a:endParaRPr lang="zh-CN" altLang="en-US" sz="2400">
                  <a:solidFill>
                    <a:schemeClr val="tx2"/>
                  </a:solidFill>
                  <a:ea typeface="方正兰亭黑_GBK" pitchFamily="2" charset="-122"/>
                </a:endParaRPr>
              </a:p>
            </p:txBody>
          </p:sp>
        </p:grpSp>
        <p:sp>
          <p:nvSpPr>
            <p:cNvPr id="96" name="Rectangle 13"/>
            <p:cNvSpPr>
              <a:spLocks noChangeArrowheads="1"/>
            </p:cNvSpPr>
            <p:nvPr/>
          </p:nvSpPr>
          <p:spPr bwMode="auto">
            <a:xfrm>
              <a:off x="0" y="-18870"/>
              <a:ext cx="747186" cy="77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400" b="1" dirty="0" smtClean="0">
                  <a:solidFill>
                    <a:srgbClr val="BCE8F2"/>
                  </a:solidFill>
                  <a:latin typeface="方正兰亭黑_GBK" pitchFamily="2" charset="-122"/>
                  <a:ea typeface="方正兰亭黑_GBK" pitchFamily="2" charset="-122"/>
                </a:rPr>
                <a:t>6</a:t>
              </a:r>
              <a:endParaRPr lang="zh-CN" altLang="en-US" sz="2400" b="1" dirty="0">
                <a:solidFill>
                  <a:srgbClr val="BCE8F2"/>
                </a:solidFill>
                <a:latin typeface="方正兰亭黑_GBK" pitchFamily="2" charset="-122"/>
                <a:ea typeface="方正兰亭黑_GBK" pitchFamily="2" charset="-122"/>
              </a:endParaRPr>
            </a:p>
          </p:txBody>
        </p:sp>
      </p:grpSp>
      <p:sp>
        <p:nvSpPr>
          <p:cNvPr id="99" name="矩形 98"/>
          <p:cNvSpPr/>
          <p:nvPr/>
        </p:nvSpPr>
        <p:spPr>
          <a:xfrm>
            <a:off x="8024093" y="5188640"/>
            <a:ext cx="2248196" cy="369332"/>
          </a:xfrm>
          <a:prstGeom prst="rect">
            <a:avLst/>
          </a:prstGeom>
        </p:spPr>
        <p:txBody>
          <a:bodyPr wrap="square">
            <a:spAutoFit/>
          </a:bodyPr>
          <a:lstStyle/>
          <a:p>
            <a:pPr marL="0" indent="0" algn="ctr" fontAlgn="auto">
              <a:spcAft>
                <a:spcPts val="0"/>
              </a:spcAft>
              <a:buNone/>
            </a:pPr>
            <a:r>
              <a:rPr lang="zh-CN" altLang="en-US" b="1" dirty="0" smtClean="0">
                <a:solidFill>
                  <a:schemeClr val="bg1"/>
                </a:solidFill>
                <a:latin typeface="+mn-ea"/>
                <a:sym typeface="+mn-ea"/>
              </a:rPr>
              <a:t>上下行流量异常</a:t>
            </a:r>
            <a:endParaRPr lang="zh-CN" altLang="en-US" b="1" dirty="0">
              <a:solidFill>
                <a:schemeClr val="bg1"/>
              </a:solidFill>
              <a:latin typeface="+mn-ea"/>
              <a:sym typeface="+mn-ea"/>
            </a:endParaRPr>
          </a:p>
        </p:txBody>
      </p:sp>
      <p:sp>
        <p:nvSpPr>
          <p:cNvPr id="100" name="矩形 33"/>
          <p:cNvSpPr/>
          <p:nvPr/>
        </p:nvSpPr>
        <p:spPr bwMode="auto">
          <a:xfrm>
            <a:off x="254707" y="1382038"/>
            <a:ext cx="2736713" cy="880410"/>
          </a:xfrm>
          <a:prstGeom prst="roundRect">
            <a:avLst>
              <a:gd name="adj" fmla="val 50000"/>
            </a:avLst>
          </a:prstGeom>
          <a:noFill/>
          <a:ln w="57150">
            <a:solidFill>
              <a:srgbClr val="30B8D8"/>
            </a:solidFill>
            <a:miter lim="800000"/>
          </a:ln>
          <a:effectLst>
            <a:glow rad="88900">
              <a:schemeClr val="accent1">
                <a:satMod val="175000"/>
                <a:alpha val="30000"/>
              </a:schemeClr>
            </a:glow>
          </a:effectLst>
        </p:spPr>
        <p:txBody>
          <a:bodyPr wrap="none"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Clr>
                <a:srgbClr val="FF0000"/>
              </a:buClr>
              <a:buSzPct val="70000"/>
              <a:buFontTx/>
              <a:buNone/>
              <a:defRPr/>
            </a:pPr>
            <a:endParaRPr lang="zh-CN" altLang="en-US" sz="2400" dirty="0">
              <a:solidFill>
                <a:schemeClr val="tx2"/>
              </a:solidFill>
              <a:latin typeface="Arial" panose="020B0604020202020204" pitchFamily="34" charset="0"/>
              <a:ea typeface="方正兰亭黑_GBK"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Tm="47156"/>
    </mc:Choice>
    <mc:Fallback xmlns="">
      <p:transition advTm="471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p:bldP spid="47" grpId="0"/>
      <p:bldP spid="103" grpId="0" animBg="1"/>
      <p:bldP spid="109" grpId="0" animBg="1"/>
      <p:bldP spid="115" grpId="0" animBg="1"/>
      <p:bldP spid="11" grpId="0"/>
      <p:bldP spid="10" grpId="0"/>
      <p:bldP spid="2" grpId="0"/>
      <p:bldP spid="12" grpId="0"/>
      <p:bldP spid="121" grpId="0" animBg="1"/>
      <p:bldP spid="130" grpId="0"/>
      <p:bldP spid="131" grpId="0" animBg="1"/>
      <p:bldP spid="132" grpId="0" animBg="1"/>
      <p:bldP spid="143" grpId="0" animBg="1"/>
      <p:bldP spid="149" grpId="0"/>
      <p:bldP spid="150" grpId="0"/>
      <p:bldP spid="151" grpId="0"/>
      <p:bldP spid="152" grpId="0"/>
      <p:bldP spid="153" grpId="0" animBg="1"/>
      <p:bldP spid="159" grpId="0"/>
      <p:bldP spid="93" grpId="0" animBg="1"/>
      <p:bldP spid="99" grpId="0"/>
      <p:bldP spid="10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1" descr="D:\360data\重要数据\桌面\666666666.png"/>
          <p:cNvPicPr>
            <a:picLocks noChangeAspect="1" noChangeArrowheads="1"/>
          </p:cNvPicPr>
          <p:nvPr/>
        </p:nvPicPr>
        <p:blipFill>
          <a:blip r:embed="rId3"/>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1" name="2" descr="D:\360data\重要数据\桌面\555555555.png"/>
          <p:cNvPicPr>
            <a:picLocks noChangeAspect="1" noChangeArrowheads="1"/>
          </p:cNvPicPr>
          <p:nvPr/>
        </p:nvPicPr>
        <p:blipFill>
          <a:blip r:embed="rId4"/>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2" name="3" descr="D:\360data\重要数据\桌面\4444444444.png"/>
          <p:cNvPicPr>
            <a:picLocks noChangeAspect="1" noChangeArrowheads="1"/>
          </p:cNvPicPr>
          <p:nvPr/>
        </p:nvPicPr>
        <p:blipFill>
          <a:blip r:embed="rId5"/>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13" name="4" descr="D:\360data\重要数据\桌面\333333333333.png"/>
          <p:cNvPicPr>
            <a:picLocks noChangeAspect="1" noChangeArrowheads="1"/>
          </p:cNvPicPr>
          <p:nvPr/>
        </p:nvPicPr>
        <p:blipFill>
          <a:blip r:embed="rId6"/>
          <a:srcRect/>
          <a:stretch>
            <a:fillRect/>
          </a:stretch>
        </p:blipFill>
        <p:spPr bwMode="auto">
          <a:xfrm>
            <a:off x="186803" y="982314"/>
            <a:ext cx="3454798" cy="3454798"/>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sp>
        <p:nvSpPr>
          <p:cNvPr id="14" name="TextBox 18"/>
          <p:cNvSpPr txBox="1"/>
          <p:nvPr/>
        </p:nvSpPr>
        <p:spPr>
          <a:xfrm>
            <a:off x="1307509" y="2276872"/>
            <a:ext cx="1210588" cy="892552"/>
          </a:xfrm>
          <a:prstGeom prst="rect">
            <a:avLst/>
          </a:prstGeom>
          <a:noFill/>
        </p:spPr>
        <p:txBody>
          <a:bodyPr wrap="none" rtlCol="0">
            <a:spAutoFit/>
          </a:bodyPr>
          <a:lstStyle/>
          <a:p>
            <a:pPr algn="ctr"/>
            <a:r>
              <a:rPr lang="zh-CN" altLang="en-US" sz="4000" smtClean="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目录</a:t>
            </a:r>
            <a:endParaRPr lang="en-US" altLang="zh-CN" sz="4000" smtClean="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a:p>
            <a:pPr algn="ctr"/>
            <a:r>
              <a:rPr lang="en-US" altLang="zh-CN" sz="1200" smtClean="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Contents</a:t>
            </a:r>
            <a:endParaRPr lang="zh-CN" altLang="en-US" sz="1200">
              <a:solidFill>
                <a:srgbClr val="53D2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16" name="AutoShape 24"/>
          <p:cNvSpPr>
            <a:spLocks noChangeArrowheads="1"/>
          </p:cNvSpPr>
          <p:nvPr/>
        </p:nvSpPr>
        <p:spPr bwMode="auto">
          <a:xfrm>
            <a:off x="3383910" y="3885610"/>
            <a:ext cx="1685869" cy="2121956"/>
          </a:xfrm>
          <a:prstGeom prst="flowChartPunchedCard">
            <a:avLst/>
          </a:prstGeom>
          <a:solidFill>
            <a:srgbClr val="41A0DA">
              <a:alpha val="60000"/>
            </a:srgbClr>
          </a:solidFill>
          <a:ln>
            <a:noFill/>
          </a:ln>
          <a:effectLst>
            <a:outerShdw blurRad="254000" algn="tl" rotWithShape="0">
              <a:srgbClr val="53D2FF">
                <a:alpha val="80000"/>
              </a:srgbClr>
            </a:outerShdw>
          </a:effectLst>
        </p:spPr>
        <p:txBody>
          <a:bodyPr wrap="none" tIns="0" bIns="684000" anchor="ctr"/>
          <a:lstStyle/>
          <a:p>
            <a:pPr lvl="0" algn="ctr"/>
            <a:r>
              <a:rPr lang="en-US" altLang="zh-CN" sz="4000" dirty="0">
                <a:solidFill>
                  <a:prstClr val="white"/>
                </a:solidFill>
                <a:latin typeface="Niagara Engraved" panose="04020502070703030202" charset="0"/>
                <a:cs typeface="Niagara Engraved" panose="04020502070703030202" charset="0"/>
              </a:rPr>
              <a:t>02</a:t>
            </a:r>
            <a:endParaRPr lang="en-US" altLang="zh-CN" sz="4000" i="1" dirty="0">
              <a:solidFill>
                <a:prstClr val="white"/>
              </a:solidFill>
              <a:latin typeface="Pirulen" pitchFamily="2" charset="0"/>
            </a:endParaRPr>
          </a:p>
          <a:p>
            <a:pPr lvl="0" algn="ctr"/>
            <a:r>
              <a:rPr lang="zh-CN" altLang="en-US" sz="2400" dirty="0" smtClean="0">
                <a:solidFill>
                  <a:prstClr val="white"/>
                </a:solidFill>
                <a:latin typeface="Niagara Engraved" panose="04020502070703030202" charset="0"/>
                <a:cs typeface="Niagara Engraved" panose="04020502070703030202" charset="0"/>
                <a:sym typeface="Arial" panose="020B0604020202020204" pitchFamily="34" charset="0"/>
              </a:rPr>
              <a:t>可视化方案</a:t>
            </a:r>
            <a:endParaRPr lang="zh-CN" altLang="en-US" dirty="0">
              <a:solidFill>
                <a:prstClr val="white"/>
              </a:solidFill>
              <a:latin typeface="Pirulen" pitchFamily="2" charset="0"/>
            </a:endParaRPr>
          </a:p>
        </p:txBody>
      </p:sp>
      <p:cxnSp>
        <p:nvCxnSpPr>
          <p:cNvPr id="17" name="直接连接符 16"/>
          <p:cNvCxnSpPr/>
          <p:nvPr/>
        </p:nvCxnSpPr>
        <p:spPr>
          <a:xfrm>
            <a:off x="5375705" y="5229200"/>
            <a:ext cx="6814708"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2391">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Box 13"/>
          <p:cNvSpPr txBox="1">
            <a:spLocks noChangeArrowheads="1"/>
          </p:cNvSpPr>
          <p:nvPr/>
        </p:nvSpPr>
        <p:spPr bwMode="auto">
          <a:xfrm>
            <a:off x="0" y="58587"/>
            <a:ext cx="12192000" cy="71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panose="020B0604020202020204" pitchFamily="34" charset="0"/>
              <a:buChar char="–"/>
              <a:defRPr sz="2800">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r>
              <a:rPr lang="zh-CN" altLang="en-US" sz="3360" b="1" dirty="0" smtClean="0">
                <a:latin typeface="微软雅黑" panose="020B0503020204020204" pitchFamily="34" charset="-122"/>
                <a:ea typeface="微软雅黑" panose="020B0503020204020204" pitchFamily="34" charset="-122"/>
              </a:rPr>
              <a:t>系统概览：基础模块</a:t>
            </a:r>
            <a:endParaRPr lang="zh-CN" altLang="en-US" sz="336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623392" y="718832"/>
            <a:ext cx="10913487" cy="6139168"/>
          </a:xfrm>
          <a:prstGeom prst="rect">
            <a:avLst/>
          </a:prstGeom>
        </p:spPr>
      </p:pic>
      <p:sp>
        <p:nvSpPr>
          <p:cNvPr id="11" name="TextBox 146"/>
          <p:cNvSpPr txBox="1">
            <a:spLocks noChangeArrowheads="1"/>
          </p:cNvSpPr>
          <p:nvPr/>
        </p:nvSpPr>
        <p:spPr bwMode="auto">
          <a:xfrm>
            <a:off x="7165010" y="2616844"/>
            <a:ext cx="3096344" cy="830997"/>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径向树图</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a:t>
            </a:r>
            <a:r>
              <a:rPr lang="zh-CN" altLang="en-US" sz="2000" b="1" dirty="0">
                <a:solidFill>
                  <a:schemeClr val="accent3"/>
                </a:solidFill>
                <a:latin typeface="微软雅黑" panose="020B0503020204020204" pitchFamily="34" charset="-122"/>
                <a:ea typeface="微软雅黑" panose="020B0503020204020204" pitchFamily="34" charset="-122"/>
              </a:rPr>
              <a:t>整个公司的组织关系</a:t>
            </a:r>
          </a:p>
        </p:txBody>
      </p:sp>
      <p:sp>
        <p:nvSpPr>
          <p:cNvPr id="13" name="TextBox 146"/>
          <p:cNvSpPr txBox="1">
            <a:spLocks noChangeArrowheads="1"/>
          </p:cNvSpPr>
          <p:nvPr/>
        </p:nvSpPr>
        <p:spPr bwMode="auto">
          <a:xfrm>
            <a:off x="2332084" y="3519803"/>
            <a:ext cx="2988332" cy="830997"/>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BCE8F2"/>
                </a:solidFill>
                <a:latin typeface="微软雅黑" panose="020B0503020204020204" pitchFamily="34" charset="-122"/>
                <a:ea typeface="微软雅黑" panose="020B0503020204020204" pitchFamily="34" charset="-122"/>
              </a:rPr>
              <a:t>时序热力</a:t>
            </a:r>
            <a:r>
              <a:rPr lang="zh-CN" altLang="en-US" sz="2800" b="1" dirty="0" smtClean="0">
                <a:solidFill>
                  <a:srgbClr val="BCE8F2"/>
                </a:solidFill>
                <a:latin typeface="微软雅黑" panose="020B0503020204020204" pitchFamily="34" charset="-122"/>
                <a:ea typeface="微软雅黑" panose="020B0503020204020204" pitchFamily="34" charset="-122"/>
              </a:rPr>
              <a:t>图</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展示员工的上下班区间</a:t>
            </a:r>
            <a:r>
              <a:rPr lang="zh-CN" altLang="en-US" sz="2000" b="1" dirty="0">
                <a:solidFill>
                  <a:schemeClr val="accent3"/>
                </a:solidFill>
                <a:latin typeface="微软雅黑" panose="020B0503020204020204" pitchFamily="34" charset="-122"/>
                <a:ea typeface="微软雅黑" panose="020B0503020204020204" pitchFamily="34" charset="-122"/>
              </a:rPr>
              <a:t>段</a:t>
            </a:r>
          </a:p>
        </p:txBody>
      </p:sp>
      <p:sp>
        <p:nvSpPr>
          <p:cNvPr id="15" name="TextBox 146"/>
          <p:cNvSpPr txBox="1">
            <a:spLocks noChangeArrowheads="1"/>
          </p:cNvSpPr>
          <p:nvPr/>
        </p:nvSpPr>
        <p:spPr bwMode="auto">
          <a:xfrm>
            <a:off x="7464559" y="3046339"/>
            <a:ext cx="3321094" cy="1137285"/>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平行坐标图</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a:solidFill>
                  <a:schemeClr val="accent3"/>
                </a:solidFill>
                <a:latin typeface="微软雅黑" panose="020B0503020204020204" pitchFamily="34" charset="-122"/>
                <a:ea typeface="微软雅黑" panose="020B0503020204020204" pitchFamily="34" charset="-122"/>
              </a:rPr>
              <a:t>展示员工</a:t>
            </a:r>
            <a:r>
              <a:rPr lang="en-US" altLang="zh-CN" sz="2000" b="1" dirty="0">
                <a:solidFill>
                  <a:schemeClr val="accent3"/>
                </a:solidFill>
                <a:latin typeface="微软雅黑" panose="020B0503020204020204" pitchFamily="34" charset="-122"/>
                <a:ea typeface="微软雅黑" panose="020B0503020204020204" pitchFamily="34" charset="-122"/>
              </a:rPr>
              <a:t>30</a:t>
            </a:r>
            <a:r>
              <a:rPr lang="zh-CN" altLang="en-US" sz="2000" b="1" dirty="0">
                <a:solidFill>
                  <a:schemeClr val="accent3"/>
                </a:solidFill>
                <a:latin typeface="微软雅黑" panose="020B0503020204020204" pitchFamily="34" charset="-122"/>
                <a:ea typeface="微软雅黑" panose="020B0503020204020204" pitchFamily="34" charset="-122"/>
              </a:rPr>
              <a:t>天登录日志和</a:t>
            </a:r>
            <a:r>
              <a:rPr lang="en-US" altLang="zh-CN" sz="2000" b="1" dirty="0">
                <a:solidFill>
                  <a:schemeClr val="accent3"/>
                </a:solidFill>
                <a:latin typeface="微软雅黑" panose="020B0503020204020204" pitchFamily="34" charset="-122"/>
                <a:ea typeface="微软雅黑" panose="020B0503020204020204" pitchFamily="34" charset="-122"/>
              </a:rPr>
              <a:t>TCPLOG</a:t>
            </a:r>
            <a:r>
              <a:rPr lang="zh-CN" altLang="en-US" sz="2000" b="1" dirty="0">
                <a:solidFill>
                  <a:schemeClr val="accent3"/>
                </a:solidFill>
                <a:latin typeface="微软雅黑" panose="020B0503020204020204" pitchFamily="34" charset="-122"/>
                <a:ea typeface="微软雅黑" panose="020B0503020204020204" pitchFamily="34" charset="-122"/>
              </a:rPr>
              <a:t>日志信息</a:t>
            </a:r>
          </a:p>
        </p:txBody>
      </p:sp>
      <p:sp>
        <p:nvSpPr>
          <p:cNvPr id="4" name="TextBox 146"/>
          <p:cNvSpPr txBox="1">
            <a:spLocks noChangeArrowheads="1"/>
          </p:cNvSpPr>
          <p:nvPr/>
        </p:nvSpPr>
        <p:spPr bwMode="auto">
          <a:xfrm>
            <a:off x="4027170" y="1329690"/>
            <a:ext cx="2948305" cy="829945"/>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日历图</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展示部门每天上班人数</a:t>
            </a:r>
            <a:endParaRPr lang="zh-CN" altLang="en-US" sz="2000" b="1" dirty="0">
              <a:solidFill>
                <a:schemeClr val="accent3"/>
              </a:solidFill>
              <a:latin typeface="微软雅黑" panose="020B0503020204020204" pitchFamily="34" charset="-122"/>
              <a:ea typeface="微软雅黑" panose="020B0503020204020204" pitchFamily="34" charset="-122"/>
            </a:endParaRPr>
          </a:p>
        </p:txBody>
      </p:sp>
      <p:sp>
        <p:nvSpPr>
          <p:cNvPr id="7" name="TextBox 146"/>
          <p:cNvSpPr txBox="1">
            <a:spLocks noChangeArrowheads="1"/>
          </p:cNvSpPr>
          <p:nvPr/>
        </p:nvSpPr>
        <p:spPr bwMode="auto">
          <a:xfrm>
            <a:off x="3954145" y="3357245"/>
            <a:ext cx="3136900" cy="829945"/>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柱形图</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展示部门上下班时间分布</a:t>
            </a:r>
            <a:endParaRPr lang="zh-CN" altLang="en-US" sz="2000" b="1" dirty="0">
              <a:solidFill>
                <a:schemeClr val="accent3"/>
              </a:solidFill>
              <a:latin typeface="微软雅黑" panose="020B0503020204020204" pitchFamily="34" charset="-122"/>
              <a:ea typeface="微软雅黑" panose="020B0503020204020204" pitchFamily="34" charset="-122"/>
            </a:endParaRPr>
          </a:p>
        </p:txBody>
      </p:sp>
      <p:sp>
        <p:nvSpPr>
          <p:cNvPr id="9" name="TextBox 146"/>
          <p:cNvSpPr txBox="1">
            <a:spLocks noChangeArrowheads="1"/>
          </p:cNvSpPr>
          <p:nvPr/>
        </p:nvSpPr>
        <p:spPr bwMode="auto">
          <a:xfrm>
            <a:off x="5901054" y="1253344"/>
            <a:ext cx="2948305" cy="829945"/>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文字云</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展示部门常用邮件主题</a:t>
            </a:r>
            <a:endParaRPr lang="zh-CN" altLang="en-US" sz="2000" b="1" dirty="0">
              <a:solidFill>
                <a:schemeClr val="accent3"/>
              </a:solidFill>
              <a:latin typeface="微软雅黑" panose="020B0503020204020204" pitchFamily="34" charset="-122"/>
              <a:ea typeface="微软雅黑" panose="020B0503020204020204" pitchFamily="34" charset="-122"/>
            </a:endParaRPr>
          </a:p>
        </p:txBody>
      </p:sp>
      <p:sp>
        <p:nvSpPr>
          <p:cNvPr id="16" name="TextBox 146"/>
          <p:cNvSpPr txBox="1">
            <a:spLocks noChangeArrowheads="1"/>
          </p:cNvSpPr>
          <p:nvPr/>
        </p:nvSpPr>
        <p:spPr bwMode="auto">
          <a:xfrm>
            <a:off x="5989999" y="3539625"/>
            <a:ext cx="2948305" cy="829945"/>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水波柱形图</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展示部门考勤情况</a:t>
            </a:r>
            <a:endParaRPr lang="zh-CN" altLang="en-US" sz="2000" b="1" dirty="0">
              <a:solidFill>
                <a:schemeClr val="accent3"/>
              </a:solidFill>
              <a:latin typeface="微软雅黑" panose="020B0503020204020204" pitchFamily="34" charset="-122"/>
              <a:ea typeface="微软雅黑" panose="020B0503020204020204" pitchFamily="34" charset="-122"/>
            </a:endParaRPr>
          </a:p>
        </p:txBody>
      </p:sp>
      <p:sp>
        <p:nvSpPr>
          <p:cNvPr id="18" name="TextBox 146"/>
          <p:cNvSpPr txBox="1">
            <a:spLocks noChangeArrowheads="1"/>
          </p:cNvSpPr>
          <p:nvPr/>
        </p:nvSpPr>
        <p:spPr bwMode="auto">
          <a:xfrm>
            <a:off x="2746397" y="2525835"/>
            <a:ext cx="3596595" cy="830997"/>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节点连接图</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展示部门内部员工的邮件往来</a:t>
            </a:r>
            <a:endParaRPr lang="zh-CN" altLang="en-US" sz="2000" b="1" dirty="0">
              <a:solidFill>
                <a:schemeClr val="accent3"/>
              </a:solidFill>
              <a:latin typeface="微软雅黑" panose="020B0503020204020204" pitchFamily="34" charset="-122"/>
              <a:ea typeface="微软雅黑" panose="020B0503020204020204" pitchFamily="34" charset="-122"/>
            </a:endParaRPr>
          </a:p>
        </p:txBody>
      </p:sp>
      <p:sp>
        <p:nvSpPr>
          <p:cNvPr id="3" name="右箭头 2"/>
          <p:cNvSpPr/>
          <p:nvPr/>
        </p:nvSpPr>
        <p:spPr>
          <a:xfrm rot="10800000">
            <a:off x="6268720" y="2780665"/>
            <a:ext cx="895985"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5400000">
            <a:off x="8840470" y="4274185"/>
            <a:ext cx="686435"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8932545" y="3699510"/>
            <a:ext cx="746125"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6342380" y="2651125"/>
            <a:ext cx="748030"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rot="10800000">
            <a:off x="3143885" y="3519805"/>
            <a:ext cx="810260"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8849360" y="1416050"/>
            <a:ext cx="829310"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5400000">
            <a:off x="3342322" y="4440142"/>
            <a:ext cx="719455"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右箭头 1"/>
          <p:cNvSpPr/>
          <p:nvPr/>
        </p:nvSpPr>
        <p:spPr>
          <a:xfrm rot="10800000">
            <a:off x="3130638" y="1499551"/>
            <a:ext cx="883285"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547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7"/>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8"/>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bldLvl="0" animBg="1"/>
      <p:bldP spid="13" grpId="0" bldLvl="0" animBg="1"/>
      <p:bldP spid="13" grpId="1" bldLvl="0" animBg="1"/>
      <p:bldP spid="15" grpId="0" bldLvl="0" animBg="1"/>
      <p:bldP spid="15" grpId="1" bldLvl="0" animBg="1"/>
      <p:bldP spid="4" grpId="0" bldLvl="0" animBg="1"/>
      <p:bldP spid="4" grpId="1" bldLvl="0" animBg="1"/>
      <p:bldP spid="7" grpId="0" bldLvl="0" animBg="1"/>
      <p:bldP spid="7" grpId="1" bldLvl="0" animBg="1"/>
      <p:bldP spid="9" grpId="0" bldLvl="0" animBg="1"/>
      <p:bldP spid="9" grpId="1" bldLvl="0" animBg="1"/>
      <p:bldP spid="16" grpId="0" bldLvl="0" animBg="1"/>
      <p:bldP spid="16" grpId="1" bldLvl="0" animBg="1"/>
      <p:bldP spid="18" grpId="0" bldLvl="0" animBg="1"/>
      <p:bldP spid="18" grpId="1" bldLvl="0" animBg="1"/>
      <p:bldP spid="3" grpId="0" bldLvl="0" animBg="1"/>
      <p:bldP spid="3" grpId="1" bldLvl="0" animBg="1"/>
      <p:bldP spid="14" grpId="0" bldLvl="0" animBg="1"/>
      <p:bldP spid="14" grpId="1" bldLvl="0" animBg="1"/>
      <p:bldP spid="10" grpId="0" bldLvl="0" animBg="1"/>
      <p:bldP spid="10" grpId="1" bldLvl="0" animBg="1"/>
      <p:bldP spid="17" grpId="0" bldLvl="0" animBg="1"/>
      <p:bldP spid="17" grpId="1" bldLvl="0" animBg="1"/>
      <p:bldP spid="5" grpId="0" bldLvl="0" animBg="1"/>
      <p:bldP spid="5" grpId="1" bldLvl="0" animBg="1"/>
      <p:bldP spid="8" grpId="0" bldLvl="0" animBg="1"/>
      <p:bldP spid="8" grpId="1" bldLvl="0" animBg="1"/>
      <p:bldP spid="12" grpId="0" bldLvl="0" animBg="1"/>
      <p:bldP spid="12" grpId="1" bldLvl="0" animBg="1"/>
      <p:bldP spid="2" grpId="0" bldLvl="0" animBg="1"/>
      <p:bldP spid="2" grpId="1"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Box 13"/>
          <p:cNvSpPr txBox="1">
            <a:spLocks noChangeArrowheads="1"/>
          </p:cNvSpPr>
          <p:nvPr/>
        </p:nvSpPr>
        <p:spPr bwMode="auto">
          <a:xfrm>
            <a:off x="0" y="58587"/>
            <a:ext cx="12192000" cy="71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panose="020B0604020202020204" pitchFamily="34" charset="0"/>
              <a:buChar char="–"/>
              <a:defRPr sz="2800">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latin typeface="Calibri" panose="020F0502020204030204" pitchFamily="34" charset="0"/>
              </a:defRPr>
            </a:lvl9pPr>
          </a:lstStyle>
          <a:p>
            <a:r>
              <a:rPr lang="zh-CN" altLang="en-US" sz="3360" b="1" dirty="0">
                <a:latin typeface="微软雅黑" panose="020B0503020204020204" pitchFamily="34" charset="-122"/>
                <a:ea typeface="微软雅黑" panose="020B0503020204020204" pitchFamily="34" charset="-122"/>
              </a:rPr>
              <a:t>系统概览：个人信息模块</a:t>
            </a:r>
          </a:p>
        </p:txBody>
      </p:sp>
      <p:pic>
        <p:nvPicPr>
          <p:cNvPr id="4" name="图片 3"/>
          <p:cNvPicPr>
            <a:picLocks noChangeAspect="1"/>
          </p:cNvPicPr>
          <p:nvPr/>
        </p:nvPicPr>
        <p:blipFill>
          <a:blip r:embed="rId3"/>
          <a:stretch>
            <a:fillRect/>
          </a:stretch>
        </p:blipFill>
        <p:spPr>
          <a:xfrm>
            <a:off x="767408" y="908720"/>
            <a:ext cx="10208893" cy="5743211"/>
          </a:xfrm>
          <a:prstGeom prst="rect">
            <a:avLst/>
          </a:prstGeom>
        </p:spPr>
      </p:pic>
      <p:sp>
        <p:nvSpPr>
          <p:cNvPr id="18" name="TextBox 146"/>
          <p:cNvSpPr txBox="1">
            <a:spLocks noChangeArrowheads="1"/>
          </p:cNvSpPr>
          <p:nvPr/>
        </p:nvSpPr>
        <p:spPr bwMode="auto">
          <a:xfrm>
            <a:off x="2027555" y="4230636"/>
            <a:ext cx="3314700" cy="829945"/>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阶梯瀑布图</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展示该员工</a:t>
            </a:r>
            <a:r>
              <a:rPr lang="en-US" altLang="zh-CN" sz="2000" b="1" dirty="0" smtClean="0">
                <a:solidFill>
                  <a:schemeClr val="accent3"/>
                </a:solidFill>
                <a:latin typeface="微软雅黑" panose="020B0503020204020204" pitchFamily="34" charset="-122"/>
                <a:ea typeface="微软雅黑" panose="020B0503020204020204" pitchFamily="34" charset="-122"/>
              </a:rPr>
              <a:t>30</a:t>
            </a:r>
            <a:r>
              <a:rPr lang="zh-CN" altLang="en-US" sz="2000" b="1" dirty="0" smtClean="0">
                <a:solidFill>
                  <a:schemeClr val="accent3"/>
                </a:solidFill>
                <a:latin typeface="微软雅黑" panose="020B0503020204020204" pitchFamily="34" charset="-122"/>
                <a:ea typeface="微软雅黑" panose="020B0503020204020204" pitchFamily="34" charset="-122"/>
              </a:rPr>
              <a:t>天上下班时间</a:t>
            </a:r>
          </a:p>
        </p:txBody>
      </p:sp>
      <p:sp>
        <p:nvSpPr>
          <p:cNvPr id="3" name="TextBox 146"/>
          <p:cNvSpPr txBox="1">
            <a:spLocks noChangeArrowheads="1"/>
          </p:cNvSpPr>
          <p:nvPr/>
        </p:nvSpPr>
        <p:spPr bwMode="auto">
          <a:xfrm>
            <a:off x="6110756" y="4204041"/>
            <a:ext cx="3032458" cy="829945"/>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文字云</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展示该员工收发邮件主题</a:t>
            </a:r>
          </a:p>
        </p:txBody>
      </p:sp>
      <p:sp>
        <p:nvSpPr>
          <p:cNvPr id="5" name="TextBox 146"/>
          <p:cNvSpPr txBox="1">
            <a:spLocks noChangeArrowheads="1"/>
          </p:cNvSpPr>
          <p:nvPr/>
        </p:nvSpPr>
        <p:spPr bwMode="auto">
          <a:xfrm>
            <a:off x="2639060" y="2663108"/>
            <a:ext cx="3314700" cy="829945"/>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正负柱形图</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展示该员工</a:t>
            </a:r>
            <a:r>
              <a:rPr lang="en-US" altLang="zh-CN" sz="2000" b="1" dirty="0" smtClean="0">
                <a:solidFill>
                  <a:schemeClr val="accent3"/>
                </a:solidFill>
                <a:latin typeface="微软雅黑" panose="020B0503020204020204" pitchFamily="34" charset="-122"/>
                <a:ea typeface="微软雅黑" panose="020B0503020204020204" pitchFamily="34" charset="-122"/>
              </a:rPr>
              <a:t>30</a:t>
            </a:r>
            <a:r>
              <a:rPr lang="zh-CN" altLang="en-US" sz="2000" b="1" dirty="0" smtClean="0">
                <a:solidFill>
                  <a:schemeClr val="accent3"/>
                </a:solidFill>
                <a:latin typeface="微软雅黑" panose="020B0503020204020204" pitchFamily="34" charset="-122"/>
                <a:ea typeface="微软雅黑" panose="020B0503020204020204" pitchFamily="34" charset="-122"/>
              </a:rPr>
              <a:t>天上下行流量</a:t>
            </a:r>
          </a:p>
        </p:txBody>
      </p:sp>
      <p:sp>
        <p:nvSpPr>
          <p:cNvPr id="8" name="TextBox 146"/>
          <p:cNvSpPr txBox="1">
            <a:spLocks noChangeArrowheads="1"/>
          </p:cNvSpPr>
          <p:nvPr/>
        </p:nvSpPr>
        <p:spPr bwMode="auto">
          <a:xfrm>
            <a:off x="5199380" y="2355993"/>
            <a:ext cx="2875280" cy="1137285"/>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极坐标堆叠图</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展示多种协议登录成功和失败的数量</a:t>
            </a:r>
          </a:p>
        </p:txBody>
      </p:sp>
      <p:sp>
        <p:nvSpPr>
          <p:cNvPr id="10" name="TextBox 146"/>
          <p:cNvSpPr txBox="1">
            <a:spLocks noChangeArrowheads="1"/>
          </p:cNvSpPr>
          <p:nvPr/>
        </p:nvSpPr>
        <p:spPr bwMode="auto">
          <a:xfrm>
            <a:off x="6743978" y="2549433"/>
            <a:ext cx="2977594" cy="829945"/>
          </a:xfrm>
          <a:prstGeom prst="rect">
            <a:avLst/>
          </a:prstGeom>
          <a:solidFill>
            <a:schemeClr val="tx2">
              <a:lumMod val="75000"/>
            </a:schemeClr>
          </a:solidFill>
          <a:ln w="38100">
            <a:solidFill>
              <a:schemeClr val="accent3"/>
            </a:solidFill>
          </a:ln>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800" b="1" dirty="0" smtClean="0">
                <a:solidFill>
                  <a:srgbClr val="BCE8F2"/>
                </a:solidFill>
                <a:latin typeface="微软雅黑" panose="020B0503020204020204" pitchFamily="34" charset="-122"/>
                <a:ea typeface="微软雅黑" panose="020B0503020204020204" pitchFamily="34" charset="-122"/>
              </a:rPr>
              <a:t>列表</a:t>
            </a:r>
            <a:endParaRPr lang="en-US" altLang="zh-CN" sz="2800" b="1" dirty="0" smtClean="0">
              <a:solidFill>
                <a:srgbClr val="BCE8F2"/>
              </a:solidFill>
              <a:latin typeface="微软雅黑" panose="020B0503020204020204" pitchFamily="34" charset="-122"/>
              <a:ea typeface="微软雅黑" panose="020B0503020204020204" pitchFamily="34" charset="-122"/>
            </a:endParaRPr>
          </a:p>
          <a:p>
            <a:pPr algn="ctr"/>
            <a:r>
              <a:rPr lang="zh-CN" altLang="en-US" sz="2000" b="1" dirty="0" smtClean="0">
                <a:solidFill>
                  <a:schemeClr val="accent3"/>
                </a:solidFill>
                <a:latin typeface="微软雅黑" panose="020B0503020204020204" pitchFamily="34" charset="-122"/>
                <a:ea typeface="微软雅黑" panose="020B0503020204020204" pitchFamily="34" charset="-122"/>
              </a:rPr>
              <a:t>展示用户浏览网页记录</a:t>
            </a:r>
          </a:p>
        </p:txBody>
      </p:sp>
      <p:sp>
        <p:nvSpPr>
          <p:cNvPr id="11" name="右箭头 10"/>
          <p:cNvSpPr/>
          <p:nvPr/>
        </p:nvSpPr>
        <p:spPr>
          <a:xfrm rot="5400000">
            <a:off x="3973195" y="3528060"/>
            <a:ext cx="646430"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rot="16200000">
            <a:off x="7303770" y="3644136"/>
            <a:ext cx="646430"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5400000">
            <a:off x="6349365" y="3493135"/>
            <a:ext cx="575310"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5400000">
            <a:off x="7947660" y="3411855"/>
            <a:ext cx="569595"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rot="16200000">
            <a:off x="3361690" y="3659059"/>
            <a:ext cx="646430" cy="504190"/>
          </a:xfrm>
          <a:prstGeom prst="rightArrow">
            <a:avLst/>
          </a:prstGeom>
          <a:solidFill>
            <a:schemeClr val="accent3"/>
          </a:solidFill>
          <a:ln>
            <a:solidFill>
              <a:schemeClr val="accent2"/>
            </a:solidFill>
          </a:ln>
          <a:effectLst>
            <a:glow rad="889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33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8" grpId="1" bldLvl="0" animBg="1"/>
      <p:bldP spid="3" grpId="0" bldLvl="0" animBg="1"/>
      <p:bldP spid="3" grpId="1" bldLvl="0" animBg="1"/>
      <p:bldP spid="5" grpId="0" bldLvl="0" animBg="1"/>
      <p:bldP spid="5" grpId="1" bldLvl="0" animBg="1"/>
      <p:bldP spid="8" grpId="0" bldLvl="0" animBg="1"/>
      <p:bldP spid="8" grpId="1" bldLvl="0" animBg="1"/>
      <p:bldP spid="10" grpId="0" bldLvl="0" animBg="1"/>
      <p:bldP spid="10" grpId="1" bldLvl="0" animBg="1"/>
      <p:bldP spid="11" grpId="0" bldLvl="0" animBg="1"/>
      <p:bldP spid="11" grpId="1" bldLvl="0" animBg="1"/>
      <p:bldP spid="12" grpId="0" bldLvl="0" animBg="1"/>
      <p:bldP spid="12" grpId="1" bldLvl="0" animBg="1"/>
      <p:bldP spid="13" grpId="0" bldLvl="0" animBg="1"/>
      <p:bldP spid="13" grpId="1" bldLvl="0" animBg="1"/>
      <p:bldP spid="14" grpId="0" bldLvl="0" animBg="1"/>
      <p:bldP spid="14" grpId="1" bldLvl="0" animBg="1"/>
      <p:bldP spid="17" grpId="0" bldLvl="0" animBg="1"/>
      <p:bldP spid="17" grpId="1"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yVideo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5016"/>
    </mc:Choice>
    <mc:Fallback xmlns="">
      <p:transition advTm="35016"/>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p:cNvSpPr txBox="1">
            <a:spLocks noChangeArrowheads="1"/>
          </p:cNvSpPr>
          <p:nvPr/>
        </p:nvSpPr>
        <p:spPr bwMode="auto">
          <a:xfrm>
            <a:off x="0" y="58587"/>
            <a:ext cx="12191999" cy="71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1</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：分析员工所属部门以及各部门的组织结构</a:t>
            </a:r>
          </a:p>
        </p:txBody>
      </p:sp>
      <p:sp>
        <p:nvSpPr>
          <p:cNvPr id="17" name="AutoShape 14"/>
          <p:cNvSpPr>
            <a:spLocks noChangeArrowheads="1"/>
          </p:cNvSpPr>
          <p:nvPr/>
        </p:nvSpPr>
        <p:spPr bwMode="gray">
          <a:xfrm>
            <a:off x="1775520" y="1275752"/>
            <a:ext cx="3204000" cy="891656"/>
          </a:xfrm>
          <a:prstGeom prst="chevron">
            <a:avLst>
              <a:gd name="adj" fmla="val 57040"/>
            </a:avLst>
          </a:prstGeom>
          <a:noFill/>
          <a:ln w="101600">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18" name="Text Box 15"/>
          <p:cNvSpPr txBox="1">
            <a:spLocks noChangeArrowheads="1"/>
          </p:cNvSpPr>
          <p:nvPr/>
        </p:nvSpPr>
        <p:spPr bwMode="gray">
          <a:xfrm>
            <a:off x="1783635" y="1398413"/>
            <a:ext cx="3195885" cy="646331"/>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划分</a:t>
            </a:r>
            <a:r>
              <a:rPr lang="zh-CN" altLang="en-US" sz="1800" b="1" dirty="0" smtClean="0">
                <a:solidFill>
                  <a:srgbClr val="FFFFFF"/>
                </a:solidFill>
                <a:latin typeface="宋体" panose="02010600030101010101" pitchFamily="2" charset="-122"/>
              </a:rPr>
              <a:t>员工</a:t>
            </a:r>
            <a:endParaRPr lang="en-US" altLang="zh-CN" sz="1800" b="1" dirty="0" smtClean="0">
              <a:solidFill>
                <a:srgbClr val="FFFFFF"/>
              </a:solidFill>
              <a:latin typeface="宋体" panose="02010600030101010101" pitchFamily="2" charset="-122"/>
            </a:endParaRPr>
          </a:p>
          <a:p>
            <a:pPr algn="ctr"/>
            <a:r>
              <a:rPr lang="zh-CN" altLang="en-US" sz="1800" b="1" dirty="0" smtClean="0">
                <a:solidFill>
                  <a:srgbClr val="FFFFFF"/>
                </a:solidFill>
                <a:latin typeface="宋体" panose="02010600030101010101" pitchFamily="2" charset="-122"/>
              </a:rPr>
              <a:t>所属</a:t>
            </a:r>
            <a:r>
              <a:rPr lang="zh-CN" altLang="en-US" sz="1800" b="1" dirty="0">
                <a:solidFill>
                  <a:srgbClr val="FFFFFF"/>
                </a:solidFill>
                <a:latin typeface="宋体" panose="02010600030101010101" pitchFamily="2" charset="-122"/>
              </a:rPr>
              <a:t>部门</a:t>
            </a:r>
            <a:endParaRPr lang="zh-CN" altLang="en-US" sz="1800" dirty="0"/>
          </a:p>
        </p:txBody>
      </p:sp>
      <p:sp>
        <p:nvSpPr>
          <p:cNvPr id="20" name="AutoShape 13"/>
          <p:cNvSpPr>
            <a:spLocks noChangeArrowheads="1"/>
          </p:cNvSpPr>
          <p:nvPr/>
        </p:nvSpPr>
        <p:spPr bwMode="gray">
          <a:xfrm>
            <a:off x="4705194" y="1286997"/>
            <a:ext cx="3202551" cy="891656"/>
          </a:xfrm>
          <a:prstGeom prst="chevron">
            <a:avLst>
              <a:gd name="adj" fmla="val 59575"/>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21" name="Text Box 16"/>
          <p:cNvSpPr txBox="1">
            <a:spLocks noChangeArrowheads="1"/>
          </p:cNvSpPr>
          <p:nvPr/>
        </p:nvSpPr>
        <p:spPr bwMode="gray">
          <a:xfrm>
            <a:off x="4703746" y="1417279"/>
            <a:ext cx="3195884" cy="64516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分析</a:t>
            </a:r>
            <a:r>
              <a:rPr lang="zh-CN" altLang="en-US" sz="1800" b="1" dirty="0" smtClean="0">
                <a:solidFill>
                  <a:srgbClr val="FFFFFF"/>
                </a:solidFill>
                <a:latin typeface="宋体" panose="02010600030101010101" pitchFamily="2" charset="-122"/>
              </a:rPr>
              <a:t>部门</a:t>
            </a:r>
            <a:endParaRPr lang="en-US" altLang="zh-CN" sz="1800" b="1" dirty="0" smtClean="0">
              <a:solidFill>
                <a:srgbClr val="FFFFFF"/>
              </a:solidFill>
              <a:latin typeface="宋体" panose="02010600030101010101" pitchFamily="2" charset="-122"/>
            </a:endParaRPr>
          </a:p>
          <a:p>
            <a:pPr algn="ctr"/>
            <a:r>
              <a:rPr lang="zh-CN" altLang="en-US" sz="1800" b="1" dirty="0">
                <a:solidFill>
                  <a:srgbClr val="FFFFFF"/>
                </a:solidFill>
                <a:latin typeface="宋体" panose="02010600030101010101" pitchFamily="2" charset="-122"/>
              </a:rPr>
              <a:t>组织结构</a:t>
            </a:r>
            <a:endParaRPr lang="zh-CN" altLang="en-US" sz="1800" dirty="0"/>
          </a:p>
        </p:txBody>
      </p:sp>
      <p:sp>
        <p:nvSpPr>
          <p:cNvPr id="23" name="AutoShape 11"/>
          <p:cNvSpPr>
            <a:spLocks noChangeArrowheads="1"/>
          </p:cNvSpPr>
          <p:nvPr/>
        </p:nvSpPr>
        <p:spPr bwMode="gray">
          <a:xfrm>
            <a:off x="7625304" y="1290993"/>
            <a:ext cx="3204000" cy="889750"/>
          </a:xfrm>
          <a:prstGeom prst="chevron">
            <a:avLst>
              <a:gd name="adj" fmla="val 60209"/>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24" name="Text Box 18"/>
          <p:cNvSpPr txBox="1">
            <a:spLocks noChangeArrowheads="1"/>
          </p:cNvSpPr>
          <p:nvPr/>
        </p:nvSpPr>
        <p:spPr bwMode="gray">
          <a:xfrm>
            <a:off x="7625305" y="1412776"/>
            <a:ext cx="3194436" cy="607695"/>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80" b="1" dirty="0" smtClean="0">
                <a:solidFill>
                  <a:schemeClr val="bg1"/>
                </a:solidFill>
                <a:latin typeface="+mn-ea"/>
                <a:ea typeface="+mn-ea"/>
              </a:rPr>
              <a:t>整合公司</a:t>
            </a:r>
            <a:endParaRPr lang="en-US" altLang="zh-CN" sz="1680" b="1" dirty="0" smtClean="0">
              <a:solidFill>
                <a:schemeClr val="bg1"/>
              </a:solidFill>
              <a:latin typeface="+mn-ea"/>
              <a:ea typeface="+mn-ea"/>
            </a:endParaRPr>
          </a:p>
          <a:p>
            <a:pPr algn="ctr" eaLnBrk="0" hangingPunct="0"/>
            <a:r>
              <a:rPr lang="zh-CN" altLang="en-US" sz="1680" b="1" dirty="0" smtClean="0">
                <a:solidFill>
                  <a:schemeClr val="bg1"/>
                </a:solidFill>
                <a:latin typeface="+mn-ea"/>
                <a:ea typeface="+mn-ea"/>
              </a:rPr>
              <a:t>组织</a:t>
            </a:r>
            <a:r>
              <a:rPr lang="zh-CN" altLang="en-US" sz="1680" b="1" dirty="0">
                <a:solidFill>
                  <a:schemeClr val="bg1"/>
                </a:solidFill>
                <a:latin typeface="+mn-ea"/>
                <a:ea typeface="+mn-ea"/>
              </a:rPr>
              <a:t>结构</a:t>
            </a:r>
          </a:p>
        </p:txBody>
      </p:sp>
      <p:sp>
        <p:nvSpPr>
          <p:cNvPr id="28" name="矩形 42"/>
          <p:cNvSpPr>
            <a:spLocks noChangeArrowheads="1"/>
          </p:cNvSpPr>
          <p:nvPr/>
        </p:nvSpPr>
        <p:spPr bwMode="auto">
          <a:xfrm>
            <a:off x="4979876" y="2950138"/>
            <a:ext cx="3600400" cy="2921672"/>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30" name="TextBox 146"/>
          <p:cNvSpPr txBox="1">
            <a:spLocks noChangeArrowheads="1"/>
          </p:cNvSpPr>
          <p:nvPr/>
        </p:nvSpPr>
        <p:spPr bwMode="auto">
          <a:xfrm>
            <a:off x="5231904" y="3867917"/>
            <a:ext cx="309634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marL="342900" indent="-342900">
              <a:buFont typeface="+mj-lt"/>
              <a:buAutoNum type="alphaLcPeriod"/>
            </a:pPr>
            <a:r>
              <a:rPr lang="zh-CN" altLang="en-US" sz="2000" dirty="0" smtClean="0">
                <a:solidFill>
                  <a:srgbClr val="BCE8F2"/>
                </a:solidFill>
                <a:latin typeface="方正正纤黑简体" pitchFamily="2" charset="-122"/>
                <a:ea typeface="方正正纤黑简体" pitchFamily="2" charset="-122"/>
              </a:rPr>
              <a:t>构建</a:t>
            </a:r>
            <a:r>
              <a:rPr lang="zh-CN" altLang="en-US" sz="2000" dirty="0">
                <a:solidFill>
                  <a:srgbClr val="BCE8F2"/>
                </a:solidFill>
                <a:latin typeface="方正正纤黑简体" pitchFamily="2" charset="-122"/>
                <a:ea typeface="方正正纤黑简体" pitchFamily="2" charset="-122"/>
              </a:rPr>
              <a:t>员工邮件特征向量</a:t>
            </a:r>
          </a:p>
          <a:p>
            <a:pPr marL="342900" indent="-342900">
              <a:buFont typeface="+mj-lt"/>
              <a:buAutoNum type="alphaLcPeriod"/>
            </a:pPr>
            <a:r>
              <a:rPr lang="zh-CN" altLang="en-US" sz="2000" dirty="0" smtClean="0">
                <a:solidFill>
                  <a:srgbClr val="BCE8F2"/>
                </a:solidFill>
                <a:latin typeface="方正正纤黑简体" pitchFamily="2" charset="-122"/>
                <a:ea typeface="方正正纤黑简体" pitchFamily="2" charset="-122"/>
              </a:rPr>
              <a:t>生成</a:t>
            </a:r>
            <a:r>
              <a:rPr lang="zh-CN" altLang="en-US" sz="2000" dirty="0">
                <a:solidFill>
                  <a:srgbClr val="BCE8F2"/>
                </a:solidFill>
                <a:latin typeface="方正正纤黑简体" pitchFamily="2" charset="-122"/>
                <a:ea typeface="方正正纤黑简体" pitchFamily="2" charset="-122"/>
              </a:rPr>
              <a:t>训练集</a:t>
            </a:r>
          </a:p>
          <a:p>
            <a:pPr marL="342900" indent="-342900">
              <a:buFont typeface="+mj-lt"/>
              <a:buAutoNum type="alphaLcPeriod"/>
            </a:pPr>
            <a:r>
              <a:rPr lang="zh-CN" altLang="en-US" sz="2000" dirty="0" smtClean="0">
                <a:solidFill>
                  <a:srgbClr val="BCE8F2"/>
                </a:solidFill>
                <a:latin typeface="方正正纤黑简体" pitchFamily="2" charset="-122"/>
                <a:ea typeface="方正正纤黑简体" pitchFamily="2" charset="-122"/>
              </a:rPr>
              <a:t>构建</a:t>
            </a:r>
            <a:r>
              <a:rPr lang="zh-CN" altLang="en-US" sz="2000" dirty="0">
                <a:solidFill>
                  <a:srgbClr val="BCE8F2"/>
                </a:solidFill>
                <a:latin typeface="方正正纤黑简体" pitchFamily="2" charset="-122"/>
                <a:ea typeface="方正正纤黑简体" pitchFamily="2" charset="-122"/>
              </a:rPr>
              <a:t>随机森林</a:t>
            </a:r>
          </a:p>
          <a:p>
            <a:pPr marL="342900" indent="-342900">
              <a:buFont typeface="+mj-lt"/>
              <a:buAutoNum type="alphaLcPeriod"/>
            </a:pPr>
            <a:r>
              <a:rPr lang="zh-CN" altLang="en-US" sz="2000" dirty="0" smtClean="0">
                <a:solidFill>
                  <a:srgbClr val="BCE8F2"/>
                </a:solidFill>
                <a:latin typeface="方正正纤黑简体" pitchFamily="2" charset="-122"/>
                <a:ea typeface="方正正纤黑简体" pitchFamily="2" charset="-122"/>
              </a:rPr>
              <a:t>员工划分部门</a:t>
            </a:r>
            <a:endParaRPr lang="en-US" altLang="zh-CN" sz="2000" dirty="0">
              <a:solidFill>
                <a:srgbClr val="BCE8F2"/>
              </a:solidFill>
              <a:latin typeface="方正正纤黑简体" pitchFamily="2" charset="-122"/>
              <a:ea typeface="方正正纤黑简体" pitchFamily="2" charset="-122"/>
            </a:endParaRPr>
          </a:p>
        </p:txBody>
      </p:sp>
      <p:cxnSp>
        <p:nvCxnSpPr>
          <p:cNvPr id="31" name="直接连接符 73"/>
          <p:cNvCxnSpPr>
            <a:cxnSpLocks noChangeShapeType="1"/>
          </p:cNvCxnSpPr>
          <p:nvPr/>
        </p:nvCxnSpPr>
        <p:spPr bwMode="auto">
          <a:xfrm>
            <a:off x="5123892" y="3746682"/>
            <a:ext cx="3312368"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32" name="TextBox 146"/>
          <p:cNvSpPr txBox="1">
            <a:spLocks noChangeArrowheads="1"/>
          </p:cNvSpPr>
          <p:nvPr/>
        </p:nvSpPr>
        <p:spPr bwMode="auto">
          <a:xfrm>
            <a:off x="4979876" y="3056023"/>
            <a:ext cx="3600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b="1" dirty="0" smtClean="0">
                <a:solidFill>
                  <a:srgbClr val="BCE8F2"/>
                </a:solidFill>
                <a:latin typeface="+mn-ea"/>
                <a:ea typeface="+mn-ea"/>
              </a:rPr>
              <a:t>随机森林</a:t>
            </a:r>
            <a:endParaRPr lang="en-US" altLang="zh-CN" b="1" dirty="0">
              <a:solidFill>
                <a:srgbClr val="BCE8F2"/>
              </a:solidFill>
              <a:latin typeface="+mn-ea"/>
              <a:ea typeface="+mn-ea"/>
            </a:endParaRPr>
          </a:p>
        </p:txBody>
      </p:sp>
      <p:grpSp>
        <p:nvGrpSpPr>
          <p:cNvPr id="33" name="Group 18"/>
          <p:cNvGrpSpPr>
            <a:grpSpLocks noChangeAspect="1"/>
          </p:cNvGrpSpPr>
          <p:nvPr/>
        </p:nvGrpSpPr>
        <p:grpSpPr bwMode="auto">
          <a:xfrm rot="16200000">
            <a:off x="8772618" y="4166165"/>
            <a:ext cx="453658" cy="406290"/>
            <a:chOff x="-1" y="0"/>
            <a:chExt cx="576001" cy="385071"/>
          </a:xfrm>
          <a:effectLst>
            <a:glow rad="88900">
              <a:schemeClr val="accent1">
                <a:satMod val="175000"/>
                <a:alpha val="30000"/>
              </a:schemeClr>
            </a:glow>
          </a:effectLst>
        </p:grpSpPr>
        <p:sp>
          <p:nvSpPr>
            <p:cNvPr id="34"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35" name="燕尾形 56"/>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sp>
        <p:nvSpPr>
          <p:cNvPr id="36" name="矩形 42"/>
          <p:cNvSpPr>
            <a:spLocks noChangeArrowheads="1"/>
          </p:cNvSpPr>
          <p:nvPr/>
        </p:nvSpPr>
        <p:spPr bwMode="auto">
          <a:xfrm>
            <a:off x="9372366" y="2950138"/>
            <a:ext cx="2268250" cy="2921672"/>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2" name="矩形 1"/>
          <p:cNvSpPr/>
          <p:nvPr/>
        </p:nvSpPr>
        <p:spPr>
          <a:xfrm>
            <a:off x="9446302" y="3810809"/>
            <a:ext cx="2266322" cy="1015663"/>
          </a:xfrm>
          <a:prstGeom prst="rect">
            <a:avLst/>
          </a:prstGeom>
        </p:spPr>
        <p:txBody>
          <a:bodyPr wrap="square">
            <a:spAutoFit/>
          </a:bodyPr>
          <a:lstStyle/>
          <a:p>
            <a:r>
              <a:rPr lang="zh-CN" altLang="en-US" sz="2000" dirty="0">
                <a:solidFill>
                  <a:srgbClr val="BCE8F2"/>
                </a:solidFill>
                <a:latin typeface="方正正纤黑简体" pitchFamily="2" charset="-122"/>
                <a:ea typeface="方正正纤黑简体" pitchFamily="2" charset="-122"/>
              </a:rPr>
              <a:t>财务部门：</a:t>
            </a:r>
            <a:r>
              <a:rPr lang="en-US" altLang="zh-CN" sz="2000" dirty="0">
                <a:solidFill>
                  <a:srgbClr val="BCE8F2"/>
                </a:solidFill>
                <a:latin typeface="方正正纤黑简体" pitchFamily="2" charset="-122"/>
                <a:ea typeface="方正正纤黑简体" pitchFamily="2" charset="-122"/>
              </a:rPr>
              <a:t>24</a:t>
            </a:r>
            <a:r>
              <a:rPr lang="zh-CN" altLang="en-US" sz="2000" dirty="0">
                <a:solidFill>
                  <a:srgbClr val="BCE8F2"/>
                </a:solidFill>
                <a:latin typeface="方正正纤黑简体" pitchFamily="2" charset="-122"/>
                <a:ea typeface="方正正纤黑简体" pitchFamily="2" charset="-122"/>
              </a:rPr>
              <a:t>人</a:t>
            </a:r>
            <a:endParaRPr lang="en-US" altLang="zh-CN" sz="2000" dirty="0">
              <a:solidFill>
                <a:srgbClr val="BCE8F2"/>
              </a:solidFill>
              <a:latin typeface="方正正纤黑简体" pitchFamily="2" charset="-122"/>
              <a:ea typeface="方正正纤黑简体" pitchFamily="2" charset="-122"/>
            </a:endParaRPr>
          </a:p>
          <a:p>
            <a:r>
              <a:rPr lang="zh-CN" altLang="en-US" sz="2000" dirty="0">
                <a:solidFill>
                  <a:srgbClr val="BCE8F2"/>
                </a:solidFill>
                <a:latin typeface="方正正纤黑简体" pitchFamily="2" charset="-122"/>
                <a:ea typeface="方正正纤黑简体" pitchFamily="2" charset="-122"/>
              </a:rPr>
              <a:t>人力</a:t>
            </a:r>
            <a:r>
              <a:rPr lang="zh-CN" altLang="en-US" sz="2000" dirty="0" smtClean="0">
                <a:solidFill>
                  <a:srgbClr val="BCE8F2"/>
                </a:solidFill>
                <a:latin typeface="方正正纤黑简体" pitchFamily="2" charset="-122"/>
                <a:ea typeface="方正正纤黑简体" pitchFamily="2" charset="-122"/>
              </a:rPr>
              <a:t>部门：</a:t>
            </a:r>
            <a:r>
              <a:rPr lang="en-US" altLang="zh-CN" sz="2000" dirty="0" smtClean="0">
                <a:solidFill>
                  <a:srgbClr val="BCE8F2"/>
                </a:solidFill>
                <a:latin typeface="方正正纤黑简体" pitchFamily="2" charset="-122"/>
                <a:ea typeface="方正正纤黑简体" pitchFamily="2" charset="-122"/>
              </a:rPr>
              <a:t>18</a:t>
            </a:r>
            <a:r>
              <a:rPr lang="zh-CN" altLang="en-US" sz="2000" dirty="0">
                <a:solidFill>
                  <a:srgbClr val="BCE8F2"/>
                </a:solidFill>
                <a:latin typeface="方正正纤黑简体" pitchFamily="2" charset="-122"/>
                <a:ea typeface="方正正纤黑简体" pitchFamily="2" charset="-122"/>
              </a:rPr>
              <a:t>人</a:t>
            </a:r>
            <a:endParaRPr lang="en-US" altLang="zh-CN" sz="2000" dirty="0">
              <a:solidFill>
                <a:srgbClr val="BCE8F2"/>
              </a:solidFill>
              <a:latin typeface="方正正纤黑简体" pitchFamily="2" charset="-122"/>
              <a:ea typeface="方正正纤黑简体" pitchFamily="2" charset="-122"/>
            </a:endParaRPr>
          </a:p>
          <a:p>
            <a:r>
              <a:rPr lang="zh-CN" altLang="en-US" sz="2000" dirty="0">
                <a:solidFill>
                  <a:srgbClr val="BCE8F2"/>
                </a:solidFill>
                <a:latin typeface="方正正纤黑简体" pitchFamily="2" charset="-122"/>
                <a:ea typeface="方正正纤黑简体" pitchFamily="2" charset="-122"/>
              </a:rPr>
              <a:t>研发</a:t>
            </a:r>
            <a:r>
              <a:rPr lang="zh-CN" altLang="en-US" sz="2000" dirty="0" smtClean="0">
                <a:solidFill>
                  <a:srgbClr val="BCE8F2"/>
                </a:solidFill>
                <a:latin typeface="方正正纤黑简体" pitchFamily="2" charset="-122"/>
                <a:ea typeface="方正正纤黑简体" pitchFamily="2" charset="-122"/>
              </a:rPr>
              <a:t>部门：</a:t>
            </a:r>
            <a:r>
              <a:rPr lang="en-US" altLang="zh-CN" sz="2000" dirty="0" smtClean="0">
                <a:solidFill>
                  <a:srgbClr val="BCE8F2"/>
                </a:solidFill>
                <a:latin typeface="方正正纤黑简体" pitchFamily="2" charset="-122"/>
                <a:ea typeface="方正正纤黑简体" pitchFamily="2" charset="-122"/>
              </a:rPr>
              <a:t>257</a:t>
            </a:r>
            <a:r>
              <a:rPr lang="zh-CN" altLang="en-US" sz="2000" dirty="0">
                <a:solidFill>
                  <a:srgbClr val="BCE8F2"/>
                </a:solidFill>
                <a:latin typeface="方正正纤黑简体" pitchFamily="2" charset="-122"/>
                <a:ea typeface="方正正纤黑简体" pitchFamily="2" charset="-122"/>
              </a:rPr>
              <a:t>人</a:t>
            </a:r>
          </a:p>
        </p:txBody>
      </p:sp>
      <p:grpSp>
        <p:nvGrpSpPr>
          <p:cNvPr id="25" name="Group 18"/>
          <p:cNvGrpSpPr>
            <a:grpSpLocks noChangeAspect="1"/>
          </p:cNvGrpSpPr>
          <p:nvPr/>
        </p:nvGrpSpPr>
        <p:grpSpPr bwMode="auto">
          <a:xfrm>
            <a:off x="3043821" y="2480400"/>
            <a:ext cx="453657" cy="302439"/>
            <a:chOff x="0" y="0"/>
            <a:chExt cx="576000" cy="385071"/>
          </a:xfrm>
          <a:effectLst>
            <a:glow rad="88900">
              <a:schemeClr val="accent1">
                <a:satMod val="175000"/>
                <a:alpha val="30000"/>
              </a:schemeClr>
            </a:glow>
          </a:effectLst>
        </p:grpSpPr>
        <p:sp>
          <p:nvSpPr>
            <p:cNvPr id="26"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27" name="燕尾形 56"/>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grpSp>
        <p:nvGrpSpPr>
          <p:cNvPr id="46" name="组合 45"/>
          <p:cNvGrpSpPr/>
          <p:nvPr/>
        </p:nvGrpSpPr>
        <p:grpSpPr>
          <a:xfrm>
            <a:off x="733736" y="3058487"/>
            <a:ext cx="3238484" cy="2309267"/>
            <a:chOff x="479376" y="3003011"/>
            <a:chExt cx="3238484" cy="2309267"/>
          </a:xfrm>
        </p:grpSpPr>
        <p:graphicFrame>
          <p:nvGraphicFramePr>
            <p:cNvPr id="40" name="表格 39"/>
            <p:cNvGraphicFramePr/>
            <p:nvPr/>
          </p:nvGraphicFramePr>
          <p:xfrm>
            <a:off x="548600" y="3042788"/>
            <a:ext cx="3169260" cy="2269490"/>
          </p:xfrm>
          <a:graphic>
            <a:graphicData uri="http://schemas.openxmlformats.org/drawingml/2006/table">
              <a:tbl>
                <a:tblPr firstRow="1" bandRow="1">
                  <a:tableStyleId>{5C22544A-7EE6-4342-B048-85BDC9FD1C3A}</a:tableStyleId>
                </a:tblPr>
                <a:tblGrid>
                  <a:gridCol w="1136015"/>
                  <a:gridCol w="576580"/>
                  <a:gridCol w="559435"/>
                  <a:gridCol w="393174"/>
                  <a:gridCol w="504056"/>
                </a:tblGrid>
                <a:tr h="283210">
                  <a:tc>
                    <a:txBody>
                      <a:bodyPr/>
                      <a:lstStyle/>
                      <a:p>
                        <a:pPr>
                          <a:buNone/>
                        </a:pPr>
                        <a:r>
                          <a:rPr lang="zh-CN" altLang="en-US" sz="1140" dirty="0">
                            <a:solidFill>
                              <a:srgbClr val="FBBF09"/>
                            </a:solidFill>
                          </a:rPr>
                          <a:t>     </a:t>
                        </a:r>
                      </a:p>
                    </a:txBody>
                    <a:tcPr marL="65024" marR="65024" marT="32512" marB="32512">
                      <a:lnTlToBr w="28575">
                        <a:solidFill>
                          <a:srgbClr val="FFFFFF"/>
                        </a:solidFill>
                        <a:prstDash val="solid"/>
                      </a:lnTlToBr>
                    </a:tcPr>
                  </a:tc>
                  <a:tc>
                    <a:txBody>
                      <a:bodyPr/>
                      <a:lstStyle/>
                      <a:p>
                        <a:pPr>
                          <a:buNone/>
                        </a:pPr>
                        <a:r>
                          <a:rPr lang="en-US" altLang="zh-CN" sz="1200" dirty="0"/>
                          <a:t>1184</a:t>
                        </a:r>
                      </a:p>
                    </a:txBody>
                    <a:tcPr marL="65024" marR="65024" marT="32512" marB="32512"/>
                  </a:tc>
                  <a:tc>
                    <a:txBody>
                      <a:bodyPr/>
                      <a:lstStyle/>
                      <a:p>
                        <a:pPr>
                          <a:buNone/>
                        </a:pPr>
                        <a:r>
                          <a:rPr lang="en-US" altLang="zh-CN" sz="1200" dirty="0"/>
                          <a:t>1186</a:t>
                        </a:r>
                      </a:p>
                    </a:txBody>
                    <a:tcPr marL="65024" marR="65024" marT="32512" marB="32512"/>
                  </a:tc>
                  <a:tc>
                    <a:txBody>
                      <a:bodyPr/>
                      <a:lstStyle/>
                      <a:p>
                        <a:pPr>
                          <a:buNone/>
                        </a:pPr>
                        <a:r>
                          <a:rPr lang="en-US" altLang="zh-CN" sz="1200" dirty="0"/>
                          <a:t>……</a:t>
                        </a:r>
                      </a:p>
                    </a:txBody>
                    <a:tcPr marL="65024" marR="65024" marT="32512" marB="32512"/>
                  </a:tc>
                  <a:tc>
                    <a:txBody>
                      <a:bodyPr/>
                      <a:lstStyle/>
                      <a:p>
                        <a:pPr>
                          <a:buNone/>
                        </a:pPr>
                        <a:r>
                          <a:rPr lang="en-US" altLang="zh-CN" sz="1200" dirty="0"/>
                          <a:t>1464</a:t>
                        </a:r>
                      </a:p>
                    </a:txBody>
                    <a:tcPr marL="65024" marR="65024" marT="32512" marB="32512"/>
                  </a:tc>
                </a:tr>
                <a:tr h="283210">
                  <a:tc>
                    <a:txBody>
                      <a:bodyPr/>
                      <a:lstStyle/>
                      <a:p>
                        <a:pPr>
                          <a:buNone/>
                        </a:pPr>
                        <a:r>
                          <a:rPr lang="zh-CN" sz="1200" dirty="0">
                            <a:solidFill>
                              <a:srgbClr val="000000"/>
                            </a:solidFill>
                            <a:ea typeface="宋体" panose="02010600030101010101" pitchFamily="2" charset="-122"/>
                            <a:sym typeface="+mn-ea"/>
                          </a:rPr>
                          <a:t>需求</a:t>
                        </a:r>
                        <a:endParaRPr lang="zh-CN" altLang="en-US" sz="1200" dirty="0"/>
                      </a:p>
                    </a:txBody>
                    <a:tcPr marL="65024" marR="65024" marT="32512" marB="32512"/>
                  </a:tc>
                  <a:tc>
                    <a:txBody>
                      <a:bodyPr/>
                      <a:lstStyle/>
                      <a:p>
                        <a:pPr>
                          <a:buNone/>
                        </a:pPr>
                        <a:r>
                          <a:rPr lang="en-US" altLang="zh-CN" sz="1200" dirty="0"/>
                          <a:t>0</a:t>
                        </a:r>
                      </a:p>
                    </a:txBody>
                    <a:tcPr marL="65024" marR="65024" marT="32512" marB="32512"/>
                  </a:tc>
                  <a:tc>
                    <a:txBody>
                      <a:bodyPr/>
                      <a:lstStyle/>
                      <a:p>
                        <a:pPr>
                          <a:buNone/>
                        </a:pPr>
                        <a:r>
                          <a:rPr lang="en-US" altLang="zh-CN" sz="1200"/>
                          <a:t>0</a:t>
                        </a:r>
                      </a:p>
                    </a:txBody>
                    <a:tcPr marL="65024" marR="65024" marT="32512" marB="32512"/>
                  </a:tc>
                  <a:tc>
                    <a:txBody>
                      <a:bodyPr/>
                      <a:lstStyle/>
                      <a:p>
                        <a:pPr>
                          <a:buNone/>
                        </a:pPr>
                        <a:r>
                          <a:rPr lang="en-US" altLang="zh-CN" sz="1200"/>
                          <a:t>……</a:t>
                        </a:r>
                      </a:p>
                    </a:txBody>
                    <a:tcPr marL="65024" marR="65024" marT="32512" marB="32512"/>
                  </a:tc>
                  <a:tc>
                    <a:txBody>
                      <a:bodyPr/>
                      <a:lstStyle/>
                      <a:p>
                        <a:pPr>
                          <a:buNone/>
                        </a:pPr>
                        <a:r>
                          <a:rPr lang="en-US" altLang="zh-CN" sz="1200"/>
                          <a:t>15</a:t>
                        </a:r>
                      </a:p>
                    </a:txBody>
                    <a:tcPr marL="65024" marR="65024" marT="32512" marB="32512"/>
                  </a:tc>
                </a:tr>
                <a:tr h="283210">
                  <a:tc>
                    <a:txBody>
                      <a:bodyPr/>
                      <a:lstStyle/>
                      <a:p>
                        <a:pPr>
                          <a:buNone/>
                        </a:pPr>
                        <a:r>
                          <a:rPr lang="zh-CN" sz="1200">
                            <a:solidFill>
                              <a:srgbClr val="000000"/>
                            </a:solidFill>
                            <a:ea typeface="宋体" panose="02010600030101010101" pitchFamily="2" charset="-122"/>
                            <a:sym typeface="+mn-ea"/>
                          </a:rPr>
                          <a:t>个人简历</a:t>
                        </a:r>
                        <a:endParaRPr lang="zh-CN" altLang="en-US" sz="1200"/>
                      </a:p>
                    </a:txBody>
                    <a:tcPr marL="65024" marR="65024" marT="32512" marB="32512"/>
                  </a:tc>
                  <a:tc>
                    <a:txBody>
                      <a:bodyPr/>
                      <a:lstStyle/>
                      <a:p>
                        <a:pPr>
                          <a:buNone/>
                        </a:pPr>
                        <a:r>
                          <a:rPr lang="en-US" altLang="zh-CN" sz="1200" dirty="0"/>
                          <a:t>0</a:t>
                        </a:r>
                      </a:p>
                    </a:txBody>
                    <a:tcPr marL="65024" marR="65024" marT="32512" marB="32512"/>
                  </a:tc>
                  <a:tc>
                    <a:txBody>
                      <a:bodyPr/>
                      <a:lstStyle/>
                      <a:p>
                        <a:pPr>
                          <a:buNone/>
                        </a:pPr>
                        <a:r>
                          <a:rPr lang="en-US" altLang="zh-CN" sz="1200" dirty="0"/>
                          <a:t>6</a:t>
                        </a:r>
                      </a:p>
                    </a:txBody>
                    <a:tcPr marL="65024" marR="65024" marT="32512" marB="32512"/>
                  </a:tc>
                  <a:tc>
                    <a:txBody>
                      <a:bodyPr/>
                      <a:lstStyle/>
                      <a:p>
                        <a:pPr>
                          <a:buNone/>
                        </a:pPr>
                        <a:r>
                          <a:rPr lang="en-US" altLang="zh-CN" sz="1200"/>
                          <a:t>……</a:t>
                        </a:r>
                      </a:p>
                    </a:txBody>
                    <a:tcPr marL="65024" marR="65024" marT="32512" marB="32512"/>
                  </a:tc>
                  <a:tc>
                    <a:txBody>
                      <a:bodyPr/>
                      <a:lstStyle/>
                      <a:p>
                        <a:pPr>
                          <a:buNone/>
                        </a:pPr>
                        <a:r>
                          <a:rPr lang="en-US" altLang="zh-CN" sz="1200"/>
                          <a:t>0</a:t>
                        </a:r>
                      </a:p>
                    </a:txBody>
                    <a:tcPr marL="65024" marR="65024" marT="32512" marB="32512"/>
                  </a:tc>
                </a:tr>
                <a:tr h="283210">
                  <a:tc>
                    <a:txBody>
                      <a:bodyPr/>
                      <a:lstStyle/>
                      <a:p>
                        <a:pPr>
                          <a:buNone/>
                        </a:pPr>
                        <a:r>
                          <a:rPr lang="zh-CN" sz="1200" dirty="0">
                            <a:solidFill>
                              <a:srgbClr val="000000"/>
                            </a:solidFill>
                            <a:ea typeface="宋体" panose="02010600030101010101" pitchFamily="2" charset="-122"/>
                            <a:sym typeface="+mn-ea"/>
                          </a:rPr>
                          <a:t>财务</a:t>
                        </a:r>
                        <a:endParaRPr lang="zh-CN" altLang="en-US" sz="1200" dirty="0"/>
                      </a:p>
                    </a:txBody>
                    <a:tcPr marL="65024" marR="65024" marT="32512" marB="32512"/>
                  </a:tc>
                  <a:tc>
                    <a:txBody>
                      <a:bodyPr/>
                      <a:lstStyle/>
                      <a:p>
                        <a:pPr>
                          <a:buNone/>
                        </a:pPr>
                        <a:r>
                          <a:rPr lang="en-US" altLang="zh-CN" sz="1200"/>
                          <a:t>5</a:t>
                        </a:r>
                      </a:p>
                    </a:txBody>
                    <a:tcPr marL="65024" marR="65024" marT="32512" marB="32512"/>
                  </a:tc>
                  <a:tc>
                    <a:txBody>
                      <a:bodyPr/>
                      <a:lstStyle/>
                      <a:p>
                        <a:pPr>
                          <a:buNone/>
                        </a:pPr>
                        <a:r>
                          <a:rPr lang="en-US" altLang="zh-CN" sz="1200" dirty="0"/>
                          <a:t>0</a:t>
                        </a:r>
                      </a:p>
                    </a:txBody>
                    <a:tcPr marL="65024" marR="65024" marT="32512" marB="32512"/>
                  </a:tc>
                  <a:tc>
                    <a:txBody>
                      <a:bodyPr/>
                      <a:lstStyle/>
                      <a:p>
                        <a:pPr>
                          <a:buNone/>
                        </a:pPr>
                        <a:r>
                          <a:rPr lang="en-US" altLang="zh-CN" sz="1200" dirty="0"/>
                          <a:t>……</a:t>
                        </a:r>
                      </a:p>
                    </a:txBody>
                    <a:tcPr marL="65024" marR="65024" marT="32512" marB="32512"/>
                  </a:tc>
                  <a:tc>
                    <a:txBody>
                      <a:bodyPr/>
                      <a:lstStyle/>
                      <a:p>
                        <a:pPr>
                          <a:buNone/>
                        </a:pPr>
                        <a:r>
                          <a:rPr lang="en-US" altLang="zh-CN" sz="1200"/>
                          <a:t>0</a:t>
                        </a:r>
                      </a:p>
                    </a:txBody>
                    <a:tcPr marL="65024" marR="65024" marT="32512" marB="32512"/>
                  </a:tc>
                </a:tr>
                <a:tr h="283210">
                  <a:tc>
                    <a:txBody>
                      <a:bodyPr/>
                      <a:lstStyle/>
                      <a:p>
                        <a:pPr>
                          <a:buNone/>
                        </a:pPr>
                        <a:r>
                          <a:rPr lang="zh-CN" sz="1200">
                            <a:solidFill>
                              <a:srgbClr val="000000"/>
                            </a:solidFill>
                            <a:ea typeface="宋体" panose="02010600030101010101" pitchFamily="2" charset="-122"/>
                            <a:sym typeface="+mn-ea"/>
                          </a:rPr>
                          <a:t>资金</a:t>
                        </a:r>
                        <a:endParaRPr lang="zh-CN" altLang="en-US" sz="1200"/>
                      </a:p>
                    </a:txBody>
                    <a:tcPr marL="65024" marR="65024" marT="32512" marB="32512"/>
                  </a:tc>
                  <a:tc>
                    <a:txBody>
                      <a:bodyPr/>
                      <a:lstStyle/>
                      <a:p>
                        <a:pPr>
                          <a:buNone/>
                        </a:pPr>
                        <a:r>
                          <a:rPr lang="en-US" altLang="zh-CN" sz="1200"/>
                          <a:t>4</a:t>
                        </a:r>
                      </a:p>
                    </a:txBody>
                    <a:tcPr marL="65024" marR="65024" marT="32512" marB="32512"/>
                  </a:tc>
                  <a:tc>
                    <a:txBody>
                      <a:bodyPr/>
                      <a:lstStyle/>
                      <a:p>
                        <a:pPr>
                          <a:buNone/>
                        </a:pPr>
                        <a:r>
                          <a:rPr lang="en-US" altLang="zh-CN" sz="1200"/>
                          <a:t>0</a:t>
                        </a:r>
                      </a:p>
                    </a:txBody>
                    <a:tcPr marL="65024" marR="65024" marT="32512" marB="32512"/>
                  </a:tc>
                  <a:tc>
                    <a:txBody>
                      <a:bodyPr/>
                      <a:lstStyle/>
                      <a:p>
                        <a:pPr>
                          <a:buNone/>
                        </a:pPr>
                        <a:r>
                          <a:rPr lang="en-US" altLang="zh-CN" sz="1200" dirty="0"/>
                          <a:t>……</a:t>
                        </a:r>
                      </a:p>
                    </a:txBody>
                    <a:tcPr marL="65024" marR="65024" marT="32512" marB="32512"/>
                  </a:tc>
                  <a:tc>
                    <a:txBody>
                      <a:bodyPr/>
                      <a:lstStyle/>
                      <a:p>
                        <a:pPr>
                          <a:buNone/>
                        </a:pPr>
                        <a:r>
                          <a:rPr lang="en-US" altLang="zh-CN" sz="1200"/>
                          <a:t>0</a:t>
                        </a:r>
                      </a:p>
                    </a:txBody>
                    <a:tcPr marL="65024" marR="65024" marT="32512" marB="32512"/>
                  </a:tc>
                </a:tr>
                <a:tr h="287020">
                  <a:tc>
                    <a:txBody>
                      <a:bodyPr/>
                      <a:lstStyle/>
                      <a:p>
                        <a:pPr>
                          <a:buNone/>
                        </a:pPr>
                        <a:r>
                          <a:rPr lang="zh-CN" sz="1200">
                            <a:solidFill>
                              <a:srgbClr val="000000"/>
                            </a:solidFill>
                            <a:ea typeface="宋体" panose="02010600030101010101" pitchFamily="2" charset="-122"/>
                            <a:sym typeface="+mn-ea"/>
                          </a:rPr>
                          <a:t>软件开发文档</a:t>
                        </a:r>
                        <a:endParaRPr lang="en-US" altLang="zh-CN" sz="1200"/>
                      </a:p>
                    </a:txBody>
                    <a:tcPr marL="65024" marR="65024" marT="32512" marB="32512"/>
                  </a:tc>
                  <a:tc>
                    <a:txBody>
                      <a:bodyPr/>
                      <a:lstStyle/>
                      <a:p>
                        <a:pPr>
                          <a:buNone/>
                        </a:pPr>
                        <a:r>
                          <a:rPr lang="en-US" altLang="zh-CN" sz="1200"/>
                          <a:t>0</a:t>
                        </a:r>
                      </a:p>
                    </a:txBody>
                    <a:tcPr marL="65024" marR="65024" marT="32512" marB="32512"/>
                  </a:tc>
                  <a:tc>
                    <a:txBody>
                      <a:bodyPr/>
                      <a:lstStyle/>
                      <a:p>
                        <a:pPr>
                          <a:buNone/>
                        </a:pPr>
                        <a:r>
                          <a:rPr lang="en-US" altLang="zh-CN" sz="1200" dirty="0"/>
                          <a:t>0</a:t>
                        </a:r>
                      </a:p>
                    </a:txBody>
                    <a:tcPr marL="65024" marR="65024" marT="32512" marB="32512"/>
                  </a:tc>
                  <a:tc>
                    <a:txBody>
                      <a:bodyPr/>
                      <a:lstStyle/>
                      <a:p>
                        <a:pPr>
                          <a:buNone/>
                        </a:pPr>
                        <a:r>
                          <a:rPr lang="en-US" altLang="zh-CN" sz="1200" dirty="0"/>
                          <a:t>……</a:t>
                        </a:r>
                      </a:p>
                    </a:txBody>
                    <a:tcPr marL="65024" marR="65024" marT="32512" marB="32512"/>
                  </a:tc>
                  <a:tc>
                    <a:txBody>
                      <a:bodyPr/>
                      <a:lstStyle/>
                      <a:p>
                        <a:pPr>
                          <a:buNone/>
                        </a:pPr>
                        <a:r>
                          <a:rPr lang="en-US" altLang="zh-CN" sz="1200" dirty="0"/>
                          <a:t>3</a:t>
                        </a:r>
                      </a:p>
                    </a:txBody>
                    <a:tcPr marL="65024" marR="65024" marT="32512" marB="32512"/>
                  </a:tc>
                </a:tr>
                <a:tr h="283210">
                  <a:tc>
                    <a:txBody>
                      <a:bodyPr/>
                      <a:lstStyle/>
                      <a:p>
                        <a:pPr>
                          <a:buNone/>
                        </a:pPr>
                        <a:r>
                          <a:rPr lang="en-US" altLang="zh-CN" sz="1200"/>
                          <a:t>……</a:t>
                        </a:r>
                      </a:p>
                    </a:txBody>
                    <a:tcPr marL="65024" marR="65024" marT="32512" marB="32512"/>
                  </a:tc>
                  <a:tc>
                    <a:txBody>
                      <a:bodyPr/>
                      <a:lstStyle/>
                      <a:p>
                        <a:pPr>
                          <a:buNone/>
                        </a:pPr>
                        <a:r>
                          <a:rPr lang="en-US" altLang="zh-CN" sz="1200"/>
                          <a:t>……</a:t>
                        </a:r>
                      </a:p>
                    </a:txBody>
                    <a:tcPr marL="65024" marR="65024" marT="32512" marB="32512"/>
                  </a:tc>
                  <a:tc>
                    <a:txBody>
                      <a:bodyPr/>
                      <a:lstStyle/>
                      <a:p>
                        <a:pPr>
                          <a:buNone/>
                        </a:pPr>
                        <a:r>
                          <a:rPr lang="en-US" altLang="zh-CN" sz="1200"/>
                          <a:t>……</a:t>
                        </a:r>
                      </a:p>
                    </a:txBody>
                    <a:tcPr marL="65024" marR="65024" marT="32512" marB="32512"/>
                  </a:tc>
                  <a:tc>
                    <a:txBody>
                      <a:bodyPr/>
                      <a:lstStyle/>
                      <a:p>
                        <a:pPr>
                          <a:buNone/>
                        </a:pPr>
                        <a:r>
                          <a:rPr lang="en-US" altLang="zh-CN" sz="1200"/>
                          <a:t>……</a:t>
                        </a:r>
                      </a:p>
                    </a:txBody>
                    <a:tcPr marL="65024" marR="65024" marT="32512" marB="32512"/>
                  </a:tc>
                  <a:tc>
                    <a:txBody>
                      <a:bodyPr/>
                      <a:lstStyle/>
                      <a:p>
                        <a:pPr>
                          <a:buNone/>
                        </a:pPr>
                        <a:r>
                          <a:rPr lang="en-US" altLang="zh-CN" sz="1200" dirty="0"/>
                          <a:t>……</a:t>
                        </a:r>
                      </a:p>
                    </a:txBody>
                    <a:tcPr marL="65024" marR="65024" marT="32512" marB="32512"/>
                  </a:tc>
                </a:tr>
                <a:tr h="283210">
                  <a:tc>
                    <a:txBody>
                      <a:bodyPr/>
                      <a:lstStyle/>
                      <a:p>
                        <a:pPr>
                          <a:buNone/>
                        </a:pPr>
                        <a:r>
                          <a:rPr lang="zh-CN" sz="1200">
                            <a:solidFill>
                              <a:srgbClr val="000000"/>
                            </a:solidFill>
                            <a:ea typeface="宋体" panose="02010600030101010101" pitchFamily="2" charset="-122"/>
                            <a:sym typeface="+mn-ea"/>
                          </a:rPr>
                          <a:t>面试邀请函</a:t>
                        </a:r>
                        <a:endParaRPr lang="zh-CN" altLang="en-US" sz="1200"/>
                      </a:p>
                    </a:txBody>
                    <a:tcPr marL="65024" marR="65024" marT="32512" marB="32512"/>
                  </a:tc>
                  <a:tc>
                    <a:txBody>
                      <a:bodyPr/>
                      <a:lstStyle/>
                      <a:p>
                        <a:pPr>
                          <a:buNone/>
                        </a:pPr>
                        <a:r>
                          <a:rPr lang="en-US" altLang="zh-CN" sz="1200"/>
                          <a:t>0</a:t>
                        </a:r>
                      </a:p>
                    </a:txBody>
                    <a:tcPr marL="65024" marR="65024" marT="32512" marB="32512"/>
                  </a:tc>
                  <a:tc>
                    <a:txBody>
                      <a:bodyPr/>
                      <a:lstStyle/>
                      <a:p>
                        <a:pPr>
                          <a:buNone/>
                        </a:pPr>
                        <a:r>
                          <a:rPr lang="en-US" altLang="zh-CN" sz="1200"/>
                          <a:t>5</a:t>
                        </a:r>
                      </a:p>
                    </a:txBody>
                    <a:tcPr marL="65024" marR="65024" marT="32512" marB="32512"/>
                  </a:tc>
                  <a:tc>
                    <a:txBody>
                      <a:bodyPr/>
                      <a:lstStyle/>
                      <a:p>
                        <a:pPr>
                          <a:buNone/>
                        </a:pPr>
                        <a:r>
                          <a:rPr lang="en-US" altLang="zh-CN" sz="1200"/>
                          <a:t>……</a:t>
                        </a:r>
                      </a:p>
                    </a:txBody>
                    <a:tcPr marL="65024" marR="65024" marT="32512" marB="32512"/>
                  </a:tc>
                  <a:tc>
                    <a:txBody>
                      <a:bodyPr/>
                      <a:lstStyle/>
                      <a:p>
                        <a:pPr>
                          <a:buNone/>
                        </a:pPr>
                        <a:r>
                          <a:rPr lang="en-US" altLang="zh-CN" sz="1200" dirty="0"/>
                          <a:t>0</a:t>
                        </a:r>
                      </a:p>
                    </a:txBody>
                    <a:tcPr marL="65024" marR="65024" marT="32512" marB="32512"/>
                  </a:tc>
                </a:tr>
              </a:tbl>
            </a:graphicData>
          </a:graphic>
        </p:graphicFrame>
        <p:sp>
          <p:nvSpPr>
            <p:cNvPr id="41" name="文本框 40"/>
            <p:cNvSpPr txBox="1"/>
            <p:nvPr/>
          </p:nvSpPr>
          <p:spPr>
            <a:xfrm>
              <a:off x="479376" y="3068960"/>
              <a:ext cx="626759" cy="245110"/>
            </a:xfrm>
            <a:prstGeom prst="rect">
              <a:avLst/>
            </a:prstGeom>
            <a:noFill/>
          </p:spPr>
          <p:txBody>
            <a:bodyPr wrap="square" rtlCol="0">
              <a:spAutoFit/>
            </a:bodyPr>
            <a:lstStyle/>
            <a:p>
              <a:r>
                <a:rPr lang="zh-CN" altLang="en-US" sz="995" b="1" dirty="0">
                  <a:solidFill>
                    <a:srgbClr val="FFFFFF"/>
                  </a:solidFill>
                </a:rPr>
                <a:t>特征</a:t>
              </a:r>
            </a:p>
          </p:txBody>
        </p:sp>
        <p:sp>
          <p:nvSpPr>
            <p:cNvPr id="42" name="文本框 41"/>
            <p:cNvSpPr txBox="1"/>
            <p:nvPr/>
          </p:nvSpPr>
          <p:spPr>
            <a:xfrm>
              <a:off x="1197034" y="3003011"/>
              <a:ext cx="554510" cy="245110"/>
            </a:xfrm>
            <a:prstGeom prst="rect">
              <a:avLst/>
            </a:prstGeom>
            <a:noFill/>
          </p:spPr>
          <p:txBody>
            <a:bodyPr wrap="square" rtlCol="0">
              <a:spAutoFit/>
            </a:bodyPr>
            <a:lstStyle/>
            <a:p>
              <a:r>
                <a:rPr lang="zh-CN" altLang="en-US" sz="995" b="1" dirty="0">
                  <a:solidFill>
                    <a:srgbClr val="FFFFFF"/>
                  </a:solidFill>
                </a:rPr>
                <a:t>员工</a:t>
              </a:r>
            </a:p>
          </p:txBody>
        </p:sp>
      </p:grpSp>
      <p:sp>
        <p:nvSpPr>
          <p:cNvPr id="47" name="矩形 42"/>
          <p:cNvSpPr>
            <a:spLocks noChangeArrowheads="1"/>
          </p:cNvSpPr>
          <p:nvPr/>
        </p:nvSpPr>
        <p:spPr bwMode="auto">
          <a:xfrm>
            <a:off x="587390" y="2950138"/>
            <a:ext cx="3600400" cy="2921672"/>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sp>
        <p:nvSpPr>
          <p:cNvPr id="48" name="TextBox 146"/>
          <p:cNvSpPr txBox="1">
            <a:spLocks noChangeArrowheads="1"/>
          </p:cNvSpPr>
          <p:nvPr/>
        </p:nvSpPr>
        <p:spPr bwMode="auto">
          <a:xfrm>
            <a:off x="587388" y="5410145"/>
            <a:ext cx="360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400" b="1" dirty="0" smtClean="0">
                <a:solidFill>
                  <a:srgbClr val="BCE8F2"/>
                </a:solidFill>
                <a:latin typeface="+mn-ea"/>
                <a:ea typeface="+mn-ea"/>
              </a:rPr>
              <a:t>邮件主题</a:t>
            </a:r>
            <a:endParaRPr lang="en-US" altLang="zh-CN" sz="2400" b="1" dirty="0">
              <a:solidFill>
                <a:srgbClr val="BCE8F2"/>
              </a:solidFill>
              <a:latin typeface="+mn-ea"/>
              <a:ea typeface="+mn-ea"/>
            </a:endParaRPr>
          </a:p>
        </p:txBody>
      </p:sp>
      <p:grpSp>
        <p:nvGrpSpPr>
          <p:cNvPr id="50" name="Group 18"/>
          <p:cNvGrpSpPr>
            <a:grpSpLocks noChangeAspect="1"/>
          </p:cNvGrpSpPr>
          <p:nvPr/>
        </p:nvGrpSpPr>
        <p:grpSpPr bwMode="auto">
          <a:xfrm rot="16200000">
            <a:off x="4405888" y="4161029"/>
            <a:ext cx="453658" cy="406290"/>
            <a:chOff x="-1" y="0"/>
            <a:chExt cx="576001" cy="385071"/>
          </a:xfrm>
          <a:effectLst>
            <a:glow rad="88900">
              <a:schemeClr val="accent1">
                <a:satMod val="175000"/>
                <a:alpha val="30000"/>
              </a:schemeClr>
            </a:glow>
          </a:effectLst>
        </p:grpSpPr>
        <p:sp>
          <p:nvSpPr>
            <p:cNvPr id="51"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52" name="燕尾形 56"/>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cxnSp>
        <p:nvCxnSpPr>
          <p:cNvPr id="54" name="直接连接符 73"/>
          <p:cNvCxnSpPr>
            <a:cxnSpLocks noChangeShapeType="1"/>
          </p:cNvCxnSpPr>
          <p:nvPr/>
        </p:nvCxnSpPr>
        <p:spPr bwMode="auto">
          <a:xfrm>
            <a:off x="9624392" y="3746682"/>
            <a:ext cx="1872208" cy="0"/>
          </a:xfrm>
          <a:prstGeom prst="line">
            <a:avLst/>
          </a:prstGeom>
          <a:noFill/>
          <a:ln w="12700">
            <a:solidFill>
              <a:srgbClr val="30B8D8"/>
            </a:solidFill>
            <a:prstDash val="sysDash"/>
            <a:round/>
          </a:ln>
          <a:extLst>
            <a:ext uri="{909E8E84-426E-40DD-AFC4-6F175D3DCCD1}">
              <a14:hiddenFill xmlns:a14="http://schemas.microsoft.com/office/drawing/2010/main">
                <a:noFill/>
              </a14:hiddenFill>
            </a:ext>
          </a:extLst>
        </p:spPr>
      </p:cxnSp>
      <p:sp>
        <p:nvSpPr>
          <p:cNvPr id="58" name="TextBox 146"/>
          <p:cNvSpPr txBox="1">
            <a:spLocks noChangeArrowheads="1"/>
          </p:cNvSpPr>
          <p:nvPr/>
        </p:nvSpPr>
        <p:spPr bwMode="auto">
          <a:xfrm>
            <a:off x="9374290" y="3056022"/>
            <a:ext cx="22663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b="1" dirty="0" smtClean="0">
                <a:solidFill>
                  <a:srgbClr val="BCE8F2"/>
                </a:solidFill>
                <a:latin typeface="+mn-ea"/>
                <a:ea typeface="+mn-ea"/>
              </a:rPr>
              <a:t>划分结果</a:t>
            </a:r>
            <a:endParaRPr lang="en-US" altLang="zh-CN" b="1" dirty="0">
              <a:solidFill>
                <a:srgbClr val="BCE8F2"/>
              </a:solidFill>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p14:dur="0" advTm="35250"/>
    </mc:Choice>
    <mc:Fallback xmlns="">
      <p:transition advTm="3525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3"/>
          <p:cNvSpPr txBox="1">
            <a:spLocks noChangeArrowheads="1"/>
          </p:cNvSpPr>
          <p:nvPr/>
        </p:nvSpPr>
        <p:spPr bwMode="auto">
          <a:xfrm>
            <a:off x="0" y="58587"/>
            <a:ext cx="12191999" cy="71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20000"/>
              </a:lnSpc>
              <a:spcBef>
                <a:spcPct val="50000"/>
              </a:spcBef>
              <a:buFontTx/>
              <a:buNone/>
              <a:defRPr/>
            </a:pP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问题</a:t>
            </a:r>
            <a:r>
              <a:rPr lang="en-US" altLang="zh-CN"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1</a:t>
            </a:r>
            <a:r>
              <a:rPr lang="zh-CN" altLang="en-US" sz="3360" b="1" dirty="0">
                <a:gradFill flip="none" rotWithShape="1">
                  <a:gsLst>
                    <a:gs pos="60000">
                      <a:srgbClr val="BCE8F2"/>
                    </a:gs>
                    <a:gs pos="0">
                      <a:srgbClr val="4EC3DE"/>
                    </a:gs>
                    <a:gs pos="40000">
                      <a:srgbClr val="BCE8F2"/>
                    </a:gs>
                    <a:gs pos="100000">
                      <a:srgbClr val="4EC3DE"/>
                    </a:gs>
                  </a:gsLst>
                  <a:lin ang="0" scaled="1"/>
                  <a:tileRect/>
                </a:gradFill>
                <a:latin typeface="微软雅黑" panose="020B0503020204020204" pitchFamily="34" charset="-122"/>
                <a:ea typeface="微软雅黑" panose="020B0503020204020204" pitchFamily="34" charset="-122"/>
              </a:rPr>
              <a:t>：分析员工所属部门以及各部门的组织结构</a:t>
            </a:r>
          </a:p>
        </p:txBody>
      </p:sp>
      <p:sp>
        <p:nvSpPr>
          <p:cNvPr id="17" name="AutoShape 14"/>
          <p:cNvSpPr>
            <a:spLocks noChangeArrowheads="1"/>
          </p:cNvSpPr>
          <p:nvPr/>
        </p:nvSpPr>
        <p:spPr bwMode="gray">
          <a:xfrm>
            <a:off x="1775520" y="1275752"/>
            <a:ext cx="3204000" cy="891656"/>
          </a:xfrm>
          <a:prstGeom prst="chevron">
            <a:avLst>
              <a:gd name="adj" fmla="val 57040"/>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18" name="Text Box 15"/>
          <p:cNvSpPr txBox="1">
            <a:spLocks noChangeArrowheads="1"/>
          </p:cNvSpPr>
          <p:nvPr/>
        </p:nvSpPr>
        <p:spPr bwMode="gray">
          <a:xfrm>
            <a:off x="1783635" y="1398413"/>
            <a:ext cx="3195885" cy="646331"/>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划分</a:t>
            </a:r>
            <a:r>
              <a:rPr lang="zh-CN" altLang="en-US" sz="1800" b="1" dirty="0" smtClean="0">
                <a:solidFill>
                  <a:srgbClr val="FFFFFF"/>
                </a:solidFill>
                <a:latin typeface="宋体" panose="02010600030101010101" pitchFamily="2" charset="-122"/>
              </a:rPr>
              <a:t>员工</a:t>
            </a:r>
            <a:endParaRPr lang="en-US" altLang="zh-CN" sz="1800" b="1" dirty="0" smtClean="0">
              <a:solidFill>
                <a:srgbClr val="FFFFFF"/>
              </a:solidFill>
              <a:latin typeface="宋体" panose="02010600030101010101" pitchFamily="2" charset="-122"/>
            </a:endParaRPr>
          </a:p>
          <a:p>
            <a:pPr algn="ctr"/>
            <a:r>
              <a:rPr lang="zh-CN" altLang="en-US" sz="1800" b="1" dirty="0" smtClean="0">
                <a:solidFill>
                  <a:srgbClr val="FFFFFF"/>
                </a:solidFill>
                <a:latin typeface="宋体" panose="02010600030101010101" pitchFamily="2" charset="-122"/>
              </a:rPr>
              <a:t>所属</a:t>
            </a:r>
            <a:r>
              <a:rPr lang="zh-CN" altLang="en-US" sz="1800" b="1" dirty="0">
                <a:solidFill>
                  <a:srgbClr val="FFFFFF"/>
                </a:solidFill>
                <a:latin typeface="宋体" panose="02010600030101010101" pitchFamily="2" charset="-122"/>
              </a:rPr>
              <a:t>部门</a:t>
            </a:r>
            <a:endParaRPr lang="zh-CN" altLang="en-US" sz="1800" dirty="0"/>
          </a:p>
        </p:txBody>
      </p:sp>
      <p:sp>
        <p:nvSpPr>
          <p:cNvPr id="20" name="AutoShape 13"/>
          <p:cNvSpPr>
            <a:spLocks noChangeArrowheads="1"/>
          </p:cNvSpPr>
          <p:nvPr/>
        </p:nvSpPr>
        <p:spPr bwMode="gray">
          <a:xfrm>
            <a:off x="4705194" y="1286997"/>
            <a:ext cx="3202551" cy="891656"/>
          </a:xfrm>
          <a:prstGeom prst="chevron">
            <a:avLst>
              <a:gd name="adj" fmla="val 59575"/>
            </a:avLst>
          </a:prstGeom>
          <a:noFill/>
          <a:ln w="101600">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21" name="Text Box 16"/>
          <p:cNvSpPr txBox="1">
            <a:spLocks noChangeArrowheads="1"/>
          </p:cNvSpPr>
          <p:nvPr/>
        </p:nvSpPr>
        <p:spPr bwMode="gray">
          <a:xfrm>
            <a:off x="4703746" y="1417279"/>
            <a:ext cx="3195884" cy="645160"/>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FFFFFF"/>
                </a:solidFill>
                <a:latin typeface="宋体" panose="02010600030101010101" pitchFamily="2" charset="-122"/>
              </a:rPr>
              <a:t>分析</a:t>
            </a:r>
            <a:r>
              <a:rPr lang="zh-CN" altLang="en-US" sz="1800" b="1" dirty="0" smtClean="0">
                <a:solidFill>
                  <a:srgbClr val="FFFFFF"/>
                </a:solidFill>
                <a:latin typeface="宋体" panose="02010600030101010101" pitchFamily="2" charset="-122"/>
              </a:rPr>
              <a:t>部门</a:t>
            </a:r>
            <a:endParaRPr lang="en-US" altLang="zh-CN" sz="1800" b="1" dirty="0" smtClean="0">
              <a:solidFill>
                <a:srgbClr val="FFFFFF"/>
              </a:solidFill>
              <a:latin typeface="宋体" panose="02010600030101010101" pitchFamily="2" charset="-122"/>
            </a:endParaRPr>
          </a:p>
          <a:p>
            <a:pPr algn="ctr"/>
            <a:r>
              <a:rPr lang="zh-CN" altLang="en-US" sz="1800" b="1" dirty="0">
                <a:solidFill>
                  <a:srgbClr val="FFFFFF"/>
                </a:solidFill>
                <a:latin typeface="宋体" panose="02010600030101010101" pitchFamily="2" charset="-122"/>
              </a:rPr>
              <a:t>组织结构</a:t>
            </a:r>
            <a:endParaRPr lang="zh-CN" altLang="en-US" sz="1800" dirty="0"/>
          </a:p>
        </p:txBody>
      </p:sp>
      <p:sp>
        <p:nvSpPr>
          <p:cNvPr id="23" name="AutoShape 11"/>
          <p:cNvSpPr>
            <a:spLocks noChangeArrowheads="1"/>
          </p:cNvSpPr>
          <p:nvPr/>
        </p:nvSpPr>
        <p:spPr bwMode="gray">
          <a:xfrm>
            <a:off x="7625304" y="1290993"/>
            <a:ext cx="3204000" cy="889750"/>
          </a:xfrm>
          <a:prstGeom prst="chevron">
            <a:avLst>
              <a:gd name="adj" fmla="val 60209"/>
            </a:avLst>
          </a:prstGeom>
          <a:noFill/>
          <a:ln>
            <a:solidFill>
              <a:srgbClr val="30B8D8"/>
            </a:solidFill>
          </a:ln>
          <a:effectLst>
            <a:glow rad="88900">
              <a:schemeClr val="accent1">
                <a:satMod val="175000"/>
                <a:alpha val="30000"/>
              </a:schemeClr>
            </a:glow>
          </a:effectLst>
        </p:spPr>
        <p:txBody>
          <a:bodyPr wrap="none" anchor="ctr">
            <a:flatTx/>
          </a:bodyPr>
          <a:lstStyle/>
          <a:p>
            <a:pPr>
              <a:defRPr/>
            </a:pPr>
            <a:endParaRPr lang="zh-CN" altLang="en-US"/>
          </a:p>
        </p:txBody>
      </p:sp>
      <p:sp>
        <p:nvSpPr>
          <p:cNvPr id="24" name="Text Box 18"/>
          <p:cNvSpPr txBox="1">
            <a:spLocks noChangeArrowheads="1"/>
          </p:cNvSpPr>
          <p:nvPr/>
        </p:nvSpPr>
        <p:spPr bwMode="gray">
          <a:xfrm>
            <a:off x="7625305" y="1412776"/>
            <a:ext cx="3194436" cy="607695"/>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9FBADB"/>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eaLnBrk="0" hangingPunct="0"/>
            <a:r>
              <a:rPr lang="zh-CN" altLang="en-US" sz="1680" b="1" dirty="0" smtClean="0">
                <a:solidFill>
                  <a:schemeClr val="bg1"/>
                </a:solidFill>
                <a:latin typeface="+mn-ea"/>
                <a:ea typeface="+mn-ea"/>
              </a:rPr>
              <a:t>整合公司</a:t>
            </a:r>
            <a:endParaRPr lang="en-US" altLang="zh-CN" sz="1680" b="1" dirty="0" smtClean="0">
              <a:solidFill>
                <a:schemeClr val="bg1"/>
              </a:solidFill>
              <a:latin typeface="+mn-ea"/>
              <a:ea typeface="+mn-ea"/>
            </a:endParaRPr>
          </a:p>
          <a:p>
            <a:pPr algn="ctr" eaLnBrk="0" hangingPunct="0"/>
            <a:r>
              <a:rPr lang="zh-CN" altLang="en-US" sz="1680" b="1" dirty="0" smtClean="0">
                <a:solidFill>
                  <a:schemeClr val="bg1"/>
                </a:solidFill>
                <a:latin typeface="+mn-ea"/>
                <a:ea typeface="+mn-ea"/>
              </a:rPr>
              <a:t>组织</a:t>
            </a:r>
            <a:r>
              <a:rPr lang="zh-CN" altLang="en-US" sz="1680" b="1" dirty="0">
                <a:solidFill>
                  <a:schemeClr val="bg1"/>
                </a:solidFill>
                <a:latin typeface="+mn-ea"/>
                <a:ea typeface="+mn-ea"/>
              </a:rPr>
              <a:t>结构</a:t>
            </a:r>
          </a:p>
        </p:txBody>
      </p:sp>
      <p:grpSp>
        <p:nvGrpSpPr>
          <p:cNvPr id="29" name="Group 18"/>
          <p:cNvGrpSpPr>
            <a:grpSpLocks noChangeAspect="1"/>
          </p:cNvGrpSpPr>
          <p:nvPr/>
        </p:nvGrpSpPr>
        <p:grpSpPr bwMode="auto">
          <a:xfrm>
            <a:off x="6074859" y="2478489"/>
            <a:ext cx="453657" cy="302439"/>
            <a:chOff x="0" y="0"/>
            <a:chExt cx="576000" cy="385071"/>
          </a:xfrm>
          <a:effectLst>
            <a:glow rad="88900">
              <a:schemeClr val="accent1">
                <a:satMod val="175000"/>
                <a:alpha val="30000"/>
              </a:schemeClr>
            </a:glow>
          </a:effectLst>
        </p:grpSpPr>
        <p:sp>
          <p:nvSpPr>
            <p:cNvPr id="37"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sp>
          <p:nvSpPr>
            <p:cNvPr id="38" name="燕尾形 56"/>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endParaRPr lang="zh-CN" altLang="en-US" sz="2160"/>
            </a:p>
          </p:txBody>
        </p:sp>
      </p:grpSp>
      <p:grpSp>
        <p:nvGrpSpPr>
          <p:cNvPr id="6" name="组合 5"/>
          <p:cNvGrpSpPr/>
          <p:nvPr/>
        </p:nvGrpSpPr>
        <p:grpSpPr>
          <a:xfrm>
            <a:off x="1127448" y="2952000"/>
            <a:ext cx="10346508" cy="3526750"/>
            <a:chOff x="767408" y="3008390"/>
            <a:chExt cx="10346508" cy="3526750"/>
          </a:xfrm>
        </p:grpSpPr>
        <p:sp>
          <p:nvSpPr>
            <p:cNvPr id="39" name="矩形 42"/>
            <p:cNvSpPr>
              <a:spLocks noChangeArrowheads="1"/>
            </p:cNvSpPr>
            <p:nvPr/>
          </p:nvSpPr>
          <p:spPr bwMode="auto">
            <a:xfrm>
              <a:off x="767408" y="3008390"/>
              <a:ext cx="10346508" cy="3526750"/>
            </a:xfrm>
            <a:prstGeom prst="rect">
              <a:avLst/>
            </a:prstGeom>
            <a:noFill/>
            <a:ln w="12700" cmpd="sng">
              <a:solidFill>
                <a:schemeClr val="accent2"/>
              </a:solidFill>
              <a:round/>
            </a:ln>
            <a:effectLst>
              <a:glow rad="88900">
                <a:schemeClr val="accent1">
                  <a:alpha val="30000"/>
                </a:schemeClr>
              </a:glow>
            </a:effectLst>
          </p:spPr>
          <p:txBody>
            <a:bodyPr/>
            <a:lstStyle/>
            <a:p>
              <a:endParaRPr lang="zh-CN" altLang="en-US"/>
            </a:p>
          </p:txBody>
        </p:sp>
        <p:pic>
          <p:nvPicPr>
            <p:cNvPr id="40" name="图片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218" y="3183286"/>
              <a:ext cx="4050637" cy="2869200"/>
            </a:xfrm>
            <a:prstGeom prst="rect">
              <a:avLst/>
            </a:prstGeom>
            <a:noFill/>
            <a:ln w="9525">
              <a:noFill/>
            </a:ln>
          </p:spPr>
        </p:pic>
        <p:sp>
          <p:nvSpPr>
            <p:cNvPr id="42" name="TextBox 146"/>
            <p:cNvSpPr txBox="1">
              <a:spLocks noChangeArrowheads="1"/>
            </p:cNvSpPr>
            <p:nvPr/>
          </p:nvSpPr>
          <p:spPr bwMode="auto">
            <a:xfrm>
              <a:off x="1067800" y="6114185"/>
              <a:ext cx="39998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000" b="1" dirty="0" smtClean="0">
                  <a:solidFill>
                    <a:srgbClr val="BCE8F2"/>
                  </a:solidFill>
                  <a:latin typeface="+mn-ea"/>
                  <a:ea typeface="+mn-ea"/>
                </a:rPr>
                <a:t>研发部邮件</a:t>
              </a:r>
              <a:r>
                <a:rPr lang="zh-CN" altLang="en-US" sz="2000" b="1" dirty="0">
                  <a:solidFill>
                    <a:srgbClr val="BCE8F2"/>
                  </a:solidFill>
                  <a:latin typeface="+mn-ea"/>
                  <a:ea typeface="+mn-ea"/>
                </a:rPr>
                <a:t>往来节点连接图</a:t>
              </a:r>
              <a:endParaRPr lang="en-US" altLang="zh-CN" sz="2000" b="1" dirty="0">
                <a:solidFill>
                  <a:srgbClr val="BCE8F2"/>
                </a:solidFill>
                <a:latin typeface="+mn-ea"/>
                <a:ea typeface="+mn-ea"/>
              </a:endParaRPr>
            </a:p>
          </p:txBody>
        </p:sp>
        <p:sp>
          <p:nvSpPr>
            <p:cNvPr id="43" name="TextBox 146"/>
            <p:cNvSpPr txBox="1">
              <a:spLocks noChangeArrowheads="1"/>
            </p:cNvSpPr>
            <p:nvPr/>
          </p:nvSpPr>
          <p:spPr bwMode="auto">
            <a:xfrm>
              <a:off x="5303912" y="6114185"/>
              <a:ext cx="56052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anose="020F0502020204030204" pitchFamily="34" charset="0"/>
                  <a:ea typeface="宋体" panose="02010600030101010101" pitchFamily="2" charset="-122"/>
                </a:defRPr>
              </a:lvl1pPr>
              <a:lvl2pPr>
                <a:defRPr sz="28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000">
                  <a:solidFill>
                    <a:schemeClr val="tx1"/>
                  </a:solidFill>
                  <a:latin typeface="Calibri" panose="020F0502020204030204" pitchFamily="34" charset="0"/>
                  <a:ea typeface="宋体" panose="02010600030101010101" pitchFamily="2" charset="-122"/>
                </a:defRPr>
              </a:lvl4pPr>
              <a:lvl5pPr>
                <a:defRPr sz="2000">
                  <a:solidFill>
                    <a:schemeClr val="tx1"/>
                  </a:solidFill>
                  <a:latin typeface="Calibri" panose="020F0502020204030204" pitchFamily="34" charset="0"/>
                  <a:ea typeface="宋体" panose="02010600030101010101" pitchFamily="2" charset="-122"/>
                </a:defRPr>
              </a:lvl5pPr>
              <a:lvl6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6pPr>
              <a:lvl7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7pPr>
              <a:lvl8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8pPr>
              <a:lvl9pPr>
                <a:buFont typeface="Arial" panose="020B0604020202020204" pitchFamily="34" charset="0"/>
                <a:defRPr sz="2000">
                  <a:solidFill>
                    <a:schemeClr val="tx1"/>
                  </a:solidFill>
                  <a:latin typeface="Calibri" panose="020F0502020204030204" pitchFamily="34" charset="0"/>
                  <a:ea typeface="宋体" panose="02010600030101010101" pitchFamily="2" charset="-122"/>
                </a:defRPr>
              </a:lvl9pPr>
            </a:lstStyle>
            <a:p>
              <a:pPr algn="ctr"/>
              <a:r>
                <a:rPr lang="zh-CN" altLang="en-US" sz="2000" b="1" dirty="0" smtClean="0">
                  <a:solidFill>
                    <a:srgbClr val="BCE8F2"/>
                  </a:solidFill>
                  <a:latin typeface="+mn-ea"/>
                  <a:ea typeface="+mn-ea"/>
                </a:rPr>
                <a:t>研发部员工</a:t>
              </a:r>
              <a:r>
                <a:rPr lang="en-US" altLang="zh-CN" sz="2000" b="1" dirty="0" smtClean="0">
                  <a:solidFill>
                    <a:srgbClr val="BCE8F2"/>
                  </a:solidFill>
                  <a:latin typeface="+mn-ea"/>
                  <a:ea typeface="+mn-ea"/>
                </a:rPr>
                <a:t>1059</a:t>
              </a:r>
              <a:r>
                <a:rPr lang="zh-CN" altLang="en-US" sz="2000" b="1" dirty="0" smtClean="0">
                  <a:solidFill>
                    <a:srgbClr val="BCE8F2"/>
                  </a:solidFill>
                  <a:latin typeface="+mn-ea"/>
                  <a:ea typeface="+mn-ea"/>
                </a:rPr>
                <a:t>号员工邮件主题文字云</a:t>
              </a:r>
              <a:endParaRPr lang="en-US" altLang="zh-CN" sz="2000" b="1" dirty="0">
                <a:solidFill>
                  <a:srgbClr val="BCE8F2"/>
                </a:solidFill>
                <a:latin typeface="+mn-ea"/>
                <a:ea typeface="+mn-ea"/>
              </a:endParaRPr>
            </a:p>
          </p:txBody>
        </p:sp>
      </p:gr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7552" y="3126896"/>
            <a:ext cx="5763570" cy="2869200"/>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2874" y="5284448"/>
            <a:ext cx="881743" cy="667790"/>
          </a:xfrm>
          <a:prstGeom prst="rect">
            <a:avLst/>
          </a:prstGeom>
          <a:ln w="28575">
            <a:solidFill>
              <a:schemeClr val="bg1"/>
            </a:solidFill>
          </a:ln>
        </p:spPr>
      </p:pic>
      <p:sp>
        <p:nvSpPr>
          <p:cNvPr id="3" name="椭圆 2"/>
          <p:cNvSpPr/>
          <p:nvPr/>
        </p:nvSpPr>
        <p:spPr>
          <a:xfrm>
            <a:off x="3184667" y="5295367"/>
            <a:ext cx="486232" cy="376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3" idx="6"/>
          </p:cNvCxnSpPr>
          <p:nvPr/>
        </p:nvCxnSpPr>
        <p:spPr>
          <a:xfrm>
            <a:off x="3670899" y="5483767"/>
            <a:ext cx="480885" cy="3346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advTm="59062"/>
    </mc:Choice>
    <mc:Fallback xmlns="">
      <p:transition advTm="59062"/>
    </mc:Fallback>
  </mc:AlternateContent>
  <p:timing>
    <p:tnLst>
      <p:par>
        <p:cTn id="1" dur="indefinite" restart="never" nodeType="tmRoot"/>
      </p:par>
    </p:tnLst>
  </p:timing>
</p:sld>
</file>

<file path=ppt/theme/theme1.xml><?xml version="1.0" encoding="utf-8"?>
<a:theme xmlns:a="http://schemas.openxmlformats.org/drawingml/2006/main" name="第一PPT模板网-WWW.1PPT.COM">
  <a:themeElements>
    <a:clrScheme name="自定义 2">
      <a:dk1>
        <a:sysClr val="windowText" lastClr="000000"/>
      </a:dk1>
      <a:lt1>
        <a:sysClr val="window" lastClr="FFFFFF"/>
      </a:lt1>
      <a:dk2>
        <a:srgbClr val="1F497D"/>
      </a:dk2>
      <a:lt2>
        <a:srgbClr val="EEECE1"/>
      </a:lt2>
      <a:accent1>
        <a:srgbClr val="007DA4"/>
      </a:accent1>
      <a:accent2>
        <a:srgbClr val="00AFD2"/>
      </a:accent2>
      <a:accent3>
        <a:srgbClr val="76D1E0"/>
      </a:accent3>
      <a:accent4>
        <a:srgbClr val="E6E7E9"/>
      </a:accent4>
      <a:accent5>
        <a:srgbClr val="4BACC6"/>
      </a:accent5>
      <a:accent6>
        <a:srgbClr val="F79646"/>
      </a:accent6>
      <a:hlink>
        <a:srgbClr val="0000FF"/>
      </a:hlink>
      <a:folHlink>
        <a:srgbClr val="800080"/>
      </a:folHlink>
    </a:clrScheme>
    <a:fontScheme name="1_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4820</Words>
  <Application>Microsoft Office PowerPoint</Application>
  <PresentationFormat>宽屏</PresentationFormat>
  <Paragraphs>440</Paragraphs>
  <Slides>24</Slides>
  <Notes>24</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Pirulen</vt:lpstr>
      <vt:lpstr>方正兰亭黑_GBK</vt:lpstr>
      <vt:lpstr>方正兰亭中粗黑_GBK</vt:lpstr>
      <vt:lpstr>方正兰亭中黑_GBK</vt:lpstr>
      <vt:lpstr>方正正纤黑简体</vt:lpstr>
      <vt:lpstr>宋体</vt:lpstr>
      <vt:lpstr>微软雅黑</vt:lpstr>
      <vt:lpstr>Arial</vt:lpstr>
      <vt:lpstr>Calibri</vt:lpstr>
      <vt:lpstr>Niagara Engraved</vt:lpstr>
      <vt:lpstr>Wingdings</vt:lpstr>
      <vt:lpstr>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kingsoft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任 珂</cp:lastModifiedBy>
  <cp:revision>274</cp:revision>
  <cp:lastPrinted>2411-12-30T00:00:00Z</cp:lastPrinted>
  <dcterms:created xsi:type="dcterms:W3CDTF">2010-06-08T02:33:00Z</dcterms:created>
  <dcterms:modified xsi:type="dcterms:W3CDTF">2018-07-23T06:41:39Z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